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6" r:id="rId23"/>
    <p:sldId id="277" r:id="rId24"/>
    <p:sldId id="278" r:id="rId25"/>
    <p:sldId id="279" r:id="rId26"/>
    <p:sldId id="280" r:id="rId27"/>
    <p:sldId id="287" r:id="rId28"/>
    <p:sldId id="281" r:id="rId29"/>
    <p:sldId id="282" r:id="rId30"/>
    <p:sldId id="284" r:id="rId31"/>
    <p:sldId id="283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003635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843" autoAdjust="0"/>
  </p:normalViewPr>
  <p:slideViewPr>
    <p:cSldViewPr snapToGrid="0">
      <p:cViewPr varScale="1">
        <p:scale>
          <a:sx n="104" d="100"/>
          <a:sy n="104" d="100"/>
        </p:scale>
        <p:origin x="82" y="-1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aftaliharris.com/blog/visualizing-dbscan-clusterin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36206" y="1780868"/>
            <a:ext cx="4721097" cy="1445337"/>
          </a:xfrm>
        </p:spPr>
        <p:txBody>
          <a:bodyPr>
            <a:normAutofit/>
          </a:bodyPr>
          <a:lstStyle/>
          <a:p>
            <a:r>
              <a:rPr lang="en-US" dirty="0"/>
              <a:t>Introduction To     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75" y="3753458"/>
            <a:ext cx="8192728" cy="730043"/>
          </a:xfrm>
        </p:spPr>
        <p:txBody>
          <a:bodyPr/>
          <a:lstStyle/>
          <a:p>
            <a:r>
              <a:rPr lang="en-US" dirty="0"/>
              <a:t>Robin Raju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2265-ED16-485E-9919-01D7A0F4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Basket of Fruits !</a:t>
            </a:r>
          </a:p>
        </p:txBody>
      </p:sp>
      <p:pic>
        <p:nvPicPr>
          <p:cNvPr id="5" name="Content Placeholder 4" descr="A picture containing table, sitting, small, fruit&#10;&#10;Description automatically generated">
            <a:extLst>
              <a:ext uri="{FF2B5EF4-FFF2-40B4-BE49-F238E27FC236}">
                <a16:creationId xmlns:a16="http://schemas.microsoft.com/office/drawing/2014/main" id="{31CD923B-045D-4F83-9F5A-FE5D8513C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00" y="1095750"/>
            <a:ext cx="1821600" cy="14976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7F0BCB-58A9-4D63-A470-7C1890C3D7DF}"/>
              </a:ext>
            </a:extLst>
          </p:cNvPr>
          <p:cNvSpPr txBox="1"/>
          <p:nvPr/>
        </p:nvSpPr>
        <p:spPr>
          <a:xfrm>
            <a:off x="2226506" y="2593350"/>
            <a:ext cx="5851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shape of object is rounded and depression at top having color Red then it will be labelled as – </a:t>
            </a:r>
            <a:r>
              <a:rPr lang="en-US" b="1" dirty="0"/>
              <a:t>Apple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E8D50E-994A-436D-B28D-D7FAE638B852}"/>
              </a:ext>
            </a:extLst>
          </p:cNvPr>
          <p:cNvSpPr/>
          <p:nvPr/>
        </p:nvSpPr>
        <p:spPr>
          <a:xfrm>
            <a:off x="2226506" y="33306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oboto"/>
              </a:rPr>
              <a:t>If shape of object is long curving cylinder having color green yellow then it will be labelled as – </a:t>
            </a:r>
            <a:r>
              <a:rPr lang="en-US" b="1" dirty="0">
                <a:latin typeface="Roboto"/>
              </a:rPr>
              <a:t>Banana</a:t>
            </a:r>
            <a:r>
              <a:rPr lang="en-US" dirty="0">
                <a:latin typeface="Roboto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0812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2F79-7B2A-4D4B-BB7B-277A3BAC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 what’s the conclusion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140BD-803C-4D72-8D31-CF097C7D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supervised learning, we will give a set of data to our machine to learn from it.</a:t>
            </a:r>
          </a:p>
          <a:p>
            <a:pPr marL="0" indent="0">
              <a:buNone/>
            </a:pPr>
            <a:r>
              <a:rPr lang="en-IN" dirty="0"/>
              <a:t>In that data we will be providing both input as well as output for training and later we will ask the machine what will be the output for a new data which was not part of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236689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D8EC-3124-4904-8D3F-E1CEBE1A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Categories of 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C145-1471-4F40-B1B3-6F9CB3E2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So we have two categories under supervised learning</a:t>
            </a:r>
          </a:p>
          <a:p>
            <a:pPr marL="514350" indent="-514350">
              <a:buAutoNum type="arabicPeriod"/>
            </a:pPr>
            <a:r>
              <a:rPr lang="en-IN" dirty="0"/>
              <a:t>Classification</a:t>
            </a:r>
          </a:p>
          <a:p>
            <a:pPr marL="514350" indent="-514350">
              <a:buAutoNum type="arabicPeriod"/>
            </a:pPr>
            <a:r>
              <a:rPr lang="en-IN" dirty="0"/>
              <a:t>Regression</a:t>
            </a:r>
          </a:p>
          <a:p>
            <a:pPr marL="0" indent="0">
              <a:buNone/>
            </a:pPr>
            <a:r>
              <a:rPr lang="en-IN" dirty="0"/>
              <a:t>What are these terms ? We will see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B2E90D-94EB-45BB-A102-1C02EC8D7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400" y="3133539"/>
            <a:ext cx="885600" cy="8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3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3FD6-425F-48B9-9C95-71EAF6BC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2E54-417A-4EA0-B873-3C7DDA09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When we have a set input data for which the output falls into some category we will say it as a classification problem.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cake, table, toy, sitting&#10;&#10;Description automatically generated">
            <a:extLst>
              <a:ext uri="{FF2B5EF4-FFF2-40B4-BE49-F238E27FC236}">
                <a16:creationId xmlns:a16="http://schemas.microsoft.com/office/drawing/2014/main" id="{B264FD24-C99E-4AE6-BBA9-984FD0A51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00" y="2787547"/>
            <a:ext cx="4500750" cy="19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9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A01B-6E3D-4611-BFD8-385E8501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B70E-BEFF-46ED-B6CB-F84A8537B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Classification problems can be two types</a:t>
            </a:r>
          </a:p>
          <a:p>
            <a:pPr marL="514350" indent="-514350">
              <a:buAutoNum type="arabicPeriod"/>
            </a:pPr>
            <a:r>
              <a:rPr lang="en-IN" dirty="0"/>
              <a:t>Binomial</a:t>
            </a:r>
          </a:p>
          <a:p>
            <a:pPr marL="514350" indent="-514350">
              <a:buAutoNum type="arabicPeriod"/>
            </a:pPr>
            <a:r>
              <a:rPr lang="en-IN" dirty="0"/>
              <a:t>Multinomial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Nothing but how many different categories we have!</a:t>
            </a:r>
          </a:p>
        </p:txBody>
      </p:sp>
      <p:pic>
        <p:nvPicPr>
          <p:cNvPr id="5" name="Picture 4" descr="A group of toy people&#10;&#10;Description automatically generated">
            <a:extLst>
              <a:ext uri="{FF2B5EF4-FFF2-40B4-BE49-F238E27FC236}">
                <a16:creationId xmlns:a16="http://schemas.microsoft.com/office/drawing/2014/main" id="{084FDED1-EECF-4C5B-9720-68DFBF806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5" y="1736660"/>
            <a:ext cx="2827177" cy="15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91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EFFA-E543-481A-818B-2D04A8BF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B261-5D03-4217-884C-7D85CCFD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238" y="1268360"/>
            <a:ext cx="6304935" cy="354123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We have a lot to explore!</a:t>
            </a:r>
          </a:p>
          <a:p>
            <a:pPr marL="0" indent="0">
              <a:buNone/>
            </a:pPr>
            <a:r>
              <a:rPr lang="en-IN" dirty="0"/>
              <a:t>Here are few of them</a:t>
            </a:r>
          </a:p>
          <a:p>
            <a:pPr marL="514350" indent="-514350">
              <a:buAutoNum type="arabicPeriod"/>
            </a:pPr>
            <a:r>
              <a:rPr lang="en-IN" dirty="0"/>
              <a:t>K-nearest neighbour</a:t>
            </a:r>
          </a:p>
          <a:p>
            <a:pPr marL="514350" indent="-514350">
              <a:buAutoNum type="arabicPeriod"/>
            </a:pPr>
            <a:r>
              <a:rPr lang="en-IN" dirty="0"/>
              <a:t>Naïve Bayes</a:t>
            </a:r>
          </a:p>
          <a:p>
            <a:pPr marL="514350" indent="-514350">
              <a:buAutoNum type="arabicPeriod"/>
            </a:pPr>
            <a:r>
              <a:rPr lang="en-IN" dirty="0"/>
              <a:t>Decision Tree</a:t>
            </a:r>
          </a:p>
          <a:p>
            <a:pPr marL="514350" indent="-514350">
              <a:buAutoNum type="arabicPeriod"/>
            </a:pPr>
            <a:r>
              <a:rPr lang="en-IN" dirty="0"/>
              <a:t>Support Vector Machine</a:t>
            </a:r>
          </a:p>
          <a:p>
            <a:pPr marL="514350" indent="-514350">
              <a:buAutoNum type="arabicPeriod"/>
            </a:pPr>
            <a:r>
              <a:rPr lang="en-IN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2490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0E73-514A-4640-8ABC-CD992BD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K-nearest </a:t>
            </a:r>
            <a:r>
              <a:rPr lang="en-IN" dirty="0" err="1"/>
              <a:t>neighbor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97B90-C201-4206-AB09-69FF0E31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438" y="1167886"/>
            <a:ext cx="6304935" cy="3420136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Lazy learner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On an assumption that data points of similar classes are closer to each other</a:t>
            </a:r>
          </a:p>
          <a:p>
            <a:pPr marL="0" indent="0">
              <a:buNone/>
            </a:pPr>
            <a:r>
              <a:rPr lang="en-US" dirty="0"/>
              <a:t>“Birds of a feather flock together.”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B85C84-5F70-4672-A2BD-A9B4BEB0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00" y="1023886"/>
            <a:ext cx="1447200" cy="8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1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4ED6-2E8F-4FC1-A3C5-18E4CD7C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5A2C8-DE2B-4A18-87C5-52A63859C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Assume you have training data with labelled classes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7BF0-7A48-49B4-87A0-35A93DE4D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0" y="2035800"/>
            <a:ext cx="571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6CB0-862B-4E97-B4E4-E32A1195B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distance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F5F9-B685-4896-ABB7-572D9210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638" y="1225161"/>
            <a:ext cx="6304935" cy="3420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Define a ‘k’ which is the number of neighbour you want to consider</a:t>
            </a:r>
          </a:p>
          <a:p>
            <a:pPr marL="0" indent="0">
              <a:buNone/>
            </a:pPr>
            <a:r>
              <a:rPr lang="en-IN" dirty="0"/>
              <a:t>For a new data point to be classified,</a:t>
            </a:r>
          </a:p>
          <a:p>
            <a:pPr marL="0" indent="0">
              <a:buNone/>
            </a:pPr>
            <a:r>
              <a:rPr lang="en-IN" dirty="0"/>
              <a:t>Find the distance of your new data point with each point in the training data</a:t>
            </a:r>
          </a:p>
          <a:p>
            <a:pPr marL="0" indent="0">
              <a:buNone/>
            </a:pPr>
            <a:r>
              <a:rPr lang="en-IN" dirty="0"/>
              <a:t>Find the k nearest neighbour’s and go for a voting !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CE87D3A4-FE5F-4450-AA04-6419DC6935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00" y="3535199"/>
            <a:ext cx="705600" cy="9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2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7BB65-28D3-4186-A031-BA34209D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800" y="406537"/>
            <a:ext cx="6631088" cy="725349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Ohho</a:t>
            </a:r>
            <a:r>
              <a:rPr lang="en-IN" dirty="0"/>
              <a:t> What’s the distance calculation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EE122-59E3-4159-8DA6-CAC78329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3363" y="1232361"/>
            <a:ext cx="6473962" cy="3420136"/>
          </a:xfrm>
        </p:spPr>
        <p:txBody>
          <a:bodyPr/>
          <a:lstStyle/>
          <a:p>
            <a:r>
              <a:rPr lang="en-IN" b="1" dirty="0"/>
              <a:t>Euclidean Distance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star in the background&#10;&#10;Description automatically generated">
            <a:extLst>
              <a:ext uri="{FF2B5EF4-FFF2-40B4-BE49-F238E27FC236}">
                <a16:creationId xmlns:a16="http://schemas.microsoft.com/office/drawing/2014/main" id="{E0B73B2E-7D49-4BB3-95EE-0D2B147FC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00" y="1837650"/>
            <a:ext cx="4968000" cy="94875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156A51-7015-4279-B104-E5FB387FA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61950"/>
            <a:ext cx="3787200" cy="144270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D4CA9DD-66DA-483D-A99A-D4C54D328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69" y="2809350"/>
            <a:ext cx="21050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7027980" cy="763526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14" y="2125406"/>
            <a:ext cx="8246070" cy="3465870"/>
          </a:xfrm>
        </p:spPr>
        <p:txBody>
          <a:bodyPr/>
          <a:lstStyle/>
          <a:p>
            <a:r>
              <a:rPr lang="en-US" dirty="0"/>
              <a:t>What is Machine Learning ?</a:t>
            </a:r>
          </a:p>
          <a:p>
            <a:r>
              <a:rPr lang="en-US" dirty="0"/>
              <a:t>Types of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7DB0-027E-4FCF-96D4-6B117EF0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600" y="406537"/>
            <a:ext cx="6746288" cy="725349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Ohho</a:t>
            </a:r>
            <a:r>
              <a:rPr lang="en-IN" dirty="0"/>
              <a:t> What’s the distance calculation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74D07-2D8B-4FBC-BE98-25ACBC655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Hamming Distance</a:t>
            </a:r>
            <a:endParaRPr lang="en-IN" dirty="0"/>
          </a:p>
          <a:p>
            <a:pPr fontAlgn="base"/>
            <a:r>
              <a:rPr lang="es-ES" dirty="0"/>
              <a:t>D(x,y) = Σ</a:t>
            </a:r>
            <a:r>
              <a:rPr lang="es-ES" b="1" baseline="-25000" dirty="0"/>
              <a:t>d</a:t>
            </a:r>
            <a:r>
              <a:rPr lang="es-ES" dirty="0"/>
              <a:t>1x</a:t>
            </a:r>
            <a:r>
              <a:rPr lang="es-ES" b="1" baseline="-25000" dirty="0"/>
              <a:t>d</a:t>
            </a:r>
            <a:r>
              <a:rPr lang="es-ES" baseline="-25000" dirty="0"/>
              <a:t>≠</a:t>
            </a:r>
            <a:r>
              <a:rPr lang="es-ES" dirty="0"/>
              <a:t>y</a:t>
            </a:r>
            <a:r>
              <a:rPr lang="es-ES" b="1" baseline="-25000" dirty="0"/>
              <a:t>d</a:t>
            </a:r>
            <a:endParaRPr lang="es-ES" dirty="0"/>
          </a:p>
          <a:p>
            <a:pPr marL="0" indent="0">
              <a:buNone/>
            </a:pPr>
            <a:br>
              <a:rPr lang="es-ES" dirty="0"/>
            </a:br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753F1-48BD-4FA0-B763-5A1991F6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50" y="2414362"/>
            <a:ext cx="51435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5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36FA-46B9-4B65-9DE8-AACCF2ED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 with Euclidean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988D7-B7B1-4C91-987C-77567AD1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5" t="774" r="12409"/>
          <a:stretch/>
        </p:blipFill>
        <p:spPr>
          <a:xfrm>
            <a:off x="3160800" y="1131886"/>
            <a:ext cx="3211200" cy="16185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EE71FA-8242-4B9E-9162-3577AC06D3BB}"/>
              </a:ext>
            </a:extLst>
          </p:cNvPr>
          <p:cNvSpPr txBox="1"/>
          <p:nvPr/>
        </p:nvSpPr>
        <p:spPr>
          <a:xfrm>
            <a:off x="2392106" y="2836800"/>
            <a:ext cx="64134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Assume new data point is (5,4) and k = 3</a:t>
            </a:r>
          </a:p>
          <a:p>
            <a:r>
              <a:rPr lang="en-IN" dirty="0"/>
              <a:t>Distance with first point = (7-5)^2 + (7-4)^2 = 13</a:t>
            </a:r>
          </a:p>
          <a:p>
            <a:r>
              <a:rPr lang="en-IN" dirty="0"/>
              <a:t>Like with second point = 4</a:t>
            </a:r>
          </a:p>
          <a:p>
            <a:r>
              <a:rPr lang="en-IN" dirty="0"/>
              <a:t>Third point = 4</a:t>
            </a:r>
          </a:p>
          <a:p>
            <a:r>
              <a:rPr lang="en-IN" dirty="0"/>
              <a:t>Fourth = 16</a:t>
            </a:r>
          </a:p>
          <a:p>
            <a:r>
              <a:rPr lang="en-IN" dirty="0"/>
              <a:t>So we have 3 </a:t>
            </a:r>
            <a:r>
              <a:rPr lang="en-IN" dirty="0" err="1"/>
              <a:t>neighbors</a:t>
            </a:r>
            <a:r>
              <a:rPr lang="en-IN" dirty="0"/>
              <a:t> as “good, bad, bad”</a:t>
            </a:r>
          </a:p>
          <a:p>
            <a:br>
              <a:rPr lang="en-IN" dirty="0"/>
            </a:br>
            <a:r>
              <a:rPr lang="en-IN" dirty="0"/>
              <a:t>Majority is bad so classified as bad </a:t>
            </a:r>
          </a:p>
        </p:txBody>
      </p:sp>
      <p:pic>
        <p:nvPicPr>
          <p:cNvPr id="9" name="Picture 8" descr="A picture containing sport, drawing&#10;&#10;Description automatically generated">
            <a:extLst>
              <a:ext uri="{FF2B5EF4-FFF2-40B4-BE49-F238E27FC236}">
                <a16:creationId xmlns:a16="http://schemas.microsoft.com/office/drawing/2014/main" id="{B760E557-87EC-4392-83DC-886DE007D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600" y="4629600"/>
            <a:ext cx="446400" cy="5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3D55-30B1-4D88-BFF8-C1E35772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Pros ad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E7AD5-A0D7-42FE-AB03-5F72932F9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Pros:</a:t>
            </a:r>
          </a:p>
          <a:p>
            <a:r>
              <a:rPr lang="en-US" sz="2000" dirty="0"/>
              <a:t>It is very simple algorithm to understand and interpret.</a:t>
            </a:r>
          </a:p>
          <a:p>
            <a:r>
              <a:rPr lang="en-US" sz="2000" dirty="0"/>
              <a:t>It is very useful for nonlinear data because there is no assumption about data in this algorithm.</a:t>
            </a:r>
          </a:p>
          <a:p>
            <a:pPr marL="0" indent="0">
              <a:buNone/>
            </a:pPr>
            <a:r>
              <a:rPr lang="en-IN" dirty="0"/>
              <a:t>Cons:</a:t>
            </a:r>
          </a:p>
          <a:p>
            <a:r>
              <a:rPr lang="en-US" sz="1900" dirty="0"/>
              <a:t>It is computationally a bit expensive algorithm because it stores all the training data.</a:t>
            </a:r>
          </a:p>
          <a:p>
            <a:r>
              <a:rPr lang="en-US" sz="1900" dirty="0"/>
              <a:t>High memory storage required as compared to other supervised learning algorithms.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68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5538-7A86-4889-B346-37A4C362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Naïve Bayes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92528-1FA7-40D0-BDEB-502F8143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838" y="1376361"/>
            <a:ext cx="6304935" cy="3420136"/>
          </a:xfrm>
        </p:spPr>
        <p:txBody>
          <a:bodyPr>
            <a:normAutofit fontScale="85000" lnSpcReduction="20000"/>
          </a:bodyPr>
          <a:lstStyle/>
          <a:p>
            <a:r>
              <a:rPr lang="en-IN" sz="2900" dirty="0">
                <a:solidFill>
                  <a:schemeClr val="tx1"/>
                </a:solidFill>
              </a:rPr>
              <a:t>Based on Bayes rule</a:t>
            </a:r>
          </a:p>
          <a:p>
            <a:pPr fontAlgn="base"/>
            <a:r>
              <a:rPr lang="en-US" sz="2900" dirty="0">
                <a:solidFill>
                  <a:schemeClr val="tx1"/>
                </a:solidFill>
              </a:rPr>
              <a:t>Basically, we are trying to find probability of event A, given the event B is true. Event B is also termed as </a:t>
            </a:r>
            <a:r>
              <a:rPr lang="en-US" sz="2900" b="1" dirty="0">
                <a:solidFill>
                  <a:schemeClr val="tx1"/>
                </a:solidFill>
              </a:rPr>
              <a:t>evidence</a:t>
            </a:r>
            <a:r>
              <a:rPr lang="en-US" sz="2900" dirty="0">
                <a:solidFill>
                  <a:schemeClr val="tx1"/>
                </a:solidFill>
              </a:rPr>
              <a:t>.</a:t>
            </a:r>
          </a:p>
          <a:p>
            <a:pPr fontAlgn="base"/>
            <a:r>
              <a:rPr lang="en-US" sz="2900" dirty="0">
                <a:solidFill>
                  <a:schemeClr val="tx1"/>
                </a:solidFill>
              </a:rPr>
              <a:t>P(A) is the </a:t>
            </a:r>
            <a:r>
              <a:rPr lang="en-US" sz="2900" b="1" dirty="0">
                <a:solidFill>
                  <a:schemeClr val="tx1"/>
                </a:solidFill>
              </a:rPr>
              <a:t>priori</a:t>
            </a:r>
            <a:r>
              <a:rPr lang="en-US" sz="2900" dirty="0">
                <a:solidFill>
                  <a:schemeClr val="tx1"/>
                </a:solidFill>
              </a:rPr>
              <a:t> of A (the prior probability, i.e. Probability of event before evidence is seen). The evidence is an attribute value of an unknown instance(here, it is event B).</a:t>
            </a:r>
          </a:p>
          <a:p>
            <a:pPr fontAlgn="base"/>
            <a:r>
              <a:rPr lang="en-US" sz="2900" dirty="0">
                <a:solidFill>
                  <a:schemeClr val="tx1"/>
                </a:solidFill>
              </a:rPr>
              <a:t>P(A|B) is a posteriori probability of B, i.e. probability of event after evidence is seen.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0B54920-367A-4A2C-827E-783631D5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2400" y="1038651"/>
            <a:ext cx="2822400" cy="7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4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9415-EAE7-4744-B2A4-5239E35A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435" y="356137"/>
            <a:ext cx="6283782" cy="725349"/>
          </a:xfrm>
        </p:spPr>
        <p:txBody>
          <a:bodyPr/>
          <a:lstStyle/>
          <a:p>
            <a:r>
              <a:rPr lang="en-IN" dirty="0"/>
              <a:t>An example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5F57E8A8-B5E3-4D81-ADD4-A90B2D723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732397"/>
              </p:ext>
            </p:extLst>
          </p:nvPr>
        </p:nvGraphicFramePr>
        <p:xfrm>
          <a:off x="2338788" y="1081486"/>
          <a:ext cx="6305550" cy="3800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506693324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1573934052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91665931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089163375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689600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Sl</a:t>
                      </a:r>
                      <a:r>
                        <a:rPr lang="en-IN" dirty="0"/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swim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crawl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33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5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7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9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282387"/>
                  </a:ext>
                </a:extLst>
              </a:tr>
              <a:tr h="462987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44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87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4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rarely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4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619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493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3ABD-7BF6-438D-A6C9-F30B4E59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8036C-85C0-4B90-A4C0-604C3E00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238" y="1268360"/>
            <a:ext cx="6304935" cy="3714039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P(animal) = 4/9 </a:t>
            </a:r>
          </a:p>
          <a:p>
            <a:pPr marL="0" indent="0">
              <a:buNone/>
            </a:pPr>
            <a:r>
              <a:rPr lang="en-IN" sz="1800" dirty="0"/>
              <a:t>P(bird) = 3/9</a:t>
            </a:r>
          </a:p>
          <a:p>
            <a:pPr marL="0" indent="0">
              <a:buNone/>
            </a:pPr>
            <a:r>
              <a:rPr lang="en-IN" sz="1800" dirty="0"/>
              <a:t>P(fish) = 2/9</a:t>
            </a:r>
          </a:p>
          <a:p>
            <a:pPr marL="0" indent="0">
              <a:buNone/>
            </a:pPr>
            <a:r>
              <a:rPr lang="en-IN" sz="1800" dirty="0"/>
              <a:t>P(F1 = slow / animal) = 1/5 , like so</a:t>
            </a:r>
          </a:p>
          <a:p>
            <a:pPr marL="0" indent="0">
              <a:buNone/>
            </a:pPr>
            <a:r>
              <a:rPr lang="en-IN" sz="1800" dirty="0"/>
              <a:t>P(F1= fast/animal) = 2/5</a:t>
            </a:r>
          </a:p>
          <a:p>
            <a:pPr marL="0" indent="0">
              <a:buNone/>
            </a:pPr>
            <a:r>
              <a:rPr lang="en-IN" sz="1800" dirty="0"/>
              <a:t>P(F1= no/animal) = 1/5</a:t>
            </a:r>
          </a:p>
          <a:p>
            <a:pPr marL="0" indent="0">
              <a:buNone/>
            </a:pPr>
            <a:r>
              <a:rPr lang="en-IN" sz="1800" dirty="0"/>
              <a:t>P(F2 = no/animal) = 3/5</a:t>
            </a:r>
          </a:p>
          <a:p>
            <a:pPr marL="0" indent="0">
              <a:buNone/>
            </a:pPr>
            <a:r>
              <a:rPr lang="en-IN" sz="1800" dirty="0"/>
              <a:t>P(F2 = short/animal) = 0/5</a:t>
            </a:r>
          </a:p>
          <a:p>
            <a:pPr marL="0" indent="0">
              <a:buNone/>
            </a:pPr>
            <a:r>
              <a:rPr lang="en-IN" sz="1800" dirty="0"/>
              <a:t>P(F2 = rarely/animal) =  1/5</a:t>
            </a:r>
          </a:p>
          <a:p>
            <a:pPr marL="0" indent="0">
              <a:buNone/>
            </a:pPr>
            <a:r>
              <a:rPr lang="en-IN" sz="1800" dirty="0"/>
              <a:t>P(F2= long/animal) = 1/5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250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251E-85AA-4E38-8554-0AE881BB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DE53-E8F2-41E1-A144-5F3F6217B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new data</a:t>
            </a:r>
          </a:p>
          <a:p>
            <a:pPr marL="0" indent="0">
              <a:buNone/>
            </a:pPr>
            <a:r>
              <a:rPr lang="en-IN" dirty="0"/>
              <a:t>‘Slow, rarely, no’</a:t>
            </a:r>
          </a:p>
          <a:p>
            <a:pPr marL="0" indent="0">
              <a:buNone/>
            </a:pPr>
            <a:r>
              <a:rPr lang="en-IN" dirty="0"/>
              <a:t>For class animal = 1/5 * 1/5 * 3/5 *  4/9</a:t>
            </a:r>
          </a:p>
          <a:p>
            <a:pPr marL="0" indent="0">
              <a:buNone/>
            </a:pPr>
            <a:r>
              <a:rPr lang="en-IN" dirty="0"/>
              <a:t>For class bird = 0/5 * 0/5 * 3/5 * 3/9</a:t>
            </a:r>
          </a:p>
          <a:p>
            <a:pPr marL="0" indent="0">
              <a:buNone/>
            </a:pPr>
            <a:r>
              <a:rPr lang="en-IN" dirty="0"/>
              <a:t>For class fish = 1/5 * 0/5 * 1/5 * 2/9</a:t>
            </a:r>
          </a:p>
          <a:p>
            <a:pPr marL="0" indent="0">
              <a:buNone/>
            </a:pPr>
            <a:r>
              <a:rPr lang="en-IN" dirty="0"/>
              <a:t>So it will classify as ‘Animal’</a:t>
            </a:r>
          </a:p>
        </p:txBody>
      </p:sp>
    </p:spTree>
    <p:extLst>
      <p:ext uri="{BB962C8B-B14F-4D97-AF65-F5344CB8AC3E}">
        <p14:creationId xmlns:p14="http://schemas.microsoft.com/office/powerpoint/2010/main" val="42861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EDDFE-3BEE-44B6-B35B-1905E29B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with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623E4-D3DD-4589-9086-871EB54E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It assumes that every feature is independent with each other, which may not true in real world scenarios!</a:t>
            </a:r>
          </a:p>
          <a:p>
            <a:r>
              <a:rPr lang="en-US" sz="2400" dirty="0"/>
              <a:t>If categorical variable has a category in test data set, which was not observed in training data set, then model will assign a 0 (zero) probability and will be unable to make a prediction. This is often known as </a:t>
            </a:r>
            <a:r>
              <a:rPr lang="en-US" sz="2400" b="1" dirty="0"/>
              <a:t>Zero Frequency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67874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82EA-0D4B-4550-8F1C-A8973214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EA21E-7FAB-49E4-B9F8-CA1CD28B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238" y="1268360"/>
            <a:ext cx="6304935" cy="3642039"/>
          </a:xfrm>
        </p:spPr>
        <p:txBody>
          <a:bodyPr>
            <a:normAutofit/>
          </a:bodyPr>
          <a:lstStyle/>
          <a:p>
            <a:r>
              <a:rPr lang="en-IN" sz="1800" dirty="0"/>
              <a:t>It’s a classifier in structure of a tree which will have two types of nodes</a:t>
            </a:r>
          </a:p>
          <a:p>
            <a:pPr marL="514350" indent="-514350">
              <a:buAutoNum type="arabicPeriod"/>
            </a:pPr>
            <a:r>
              <a:rPr lang="en-IN" sz="1800" dirty="0"/>
              <a:t>Decision node : nothing but the feature</a:t>
            </a:r>
          </a:p>
          <a:p>
            <a:pPr marL="514350" indent="-514350">
              <a:buAutoNum type="arabicPeriod"/>
            </a:pPr>
            <a:r>
              <a:rPr lang="en-IN" sz="1800" dirty="0"/>
              <a:t>Leaf node : class label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5221477-8B6E-4B72-BD90-5AE4BBE59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3" t="7577" r="13245" b="10870"/>
          <a:stretch/>
        </p:blipFill>
        <p:spPr>
          <a:xfrm>
            <a:off x="2995200" y="2571750"/>
            <a:ext cx="3441600" cy="232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0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E018-3457-4F92-8FE2-7E29BD51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attribute is best ?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89B1FF4-B59C-4E82-BCFC-C35686703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t="1650" r="1570" b="8653"/>
          <a:stretch/>
        </p:blipFill>
        <p:spPr>
          <a:xfrm>
            <a:off x="3016800" y="1324800"/>
            <a:ext cx="5061600" cy="3067200"/>
          </a:xfrm>
        </p:spPr>
      </p:pic>
    </p:spTree>
    <p:extLst>
      <p:ext uri="{BB962C8B-B14F-4D97-AF65-F5344CB8AC3E}">
        <p14:creationId xmlns:p14="http://schemas.microsoft.com/office/powerpoint/2010/main" val="422766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– An art of intelligence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 your machine to make itself capable of doing work for you </a:t>
            </a:r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A60E7AC-45CB-43B0-9332-ED9A7186A0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1" y="2198006"/>
            <a:ext cx="849086" cy="89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4FED-0314-4C90-8350-D39CBA1CF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C72E-23B1-41DF-B409-E62CA968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Measures how well a given attribute separates the training example according to their target classification</a:t>
            </a:r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4375953-8E28-4494-A37B-7699523C8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54" y="2645222"/>
            <a:ext cx="4976291" cy="8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7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0B356-2E3F-464E-9625-BB993E3B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2B8B-65FE-4881-9846-67E8C4898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If we have a set of training samples as ‘S’</a:t>
            </a:r>
          </a:p>
          <a:p>
            <a:r>
              <a:rPr lang="en-IN" sz="2400" dirty="0"/>
              <a:t>Entropy : Measures the impurity of ‘S’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 err="1"/>
              <a:t>Eg</a:t>
            </a:r>
            <a:r>
              <a:rPr lang="en-IN" sz="2400" dirty="0"/>
              <a:t>: (5+, 2-) = -5/7* log</a:t>
            </a:r>
            <a:r>
              <a:rPr lang="en-IN" sz="2400" baseline="-25000" dirty="0"/>
              <a:t>2</a:t>
            </a:r>
            <a:r>
              <a:rPr lang="en-IN" sz="2400" dirty="0"/>
              <a:t> 5/7 – 2/7  log</a:t>
            </a:r>
            <a:r>
              <a:rPr lang="en-IN" sz="2400" baseline="-25000" dirty="0"/>
              <a:t>2</a:t>
            </a:r>
            <a:r>
              <a:rPr lang="en-IN" sz="2400" dirty="0"/>
              <a:t> 2/7</a:t>
            </a:r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E2F96BC-AF58-4C32-87BF-8021C4F0A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62" y="2138362"/>
            <a:ext cx="37242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85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4C82-2E03-4013-A885-395D275D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 much calculations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C0031-98D0-418A-9127-CFC7BE59D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85" y="1248662"/>
            <a:ext cx="6304935" cy="3420136"/>
          </a:xfrm>
        </p:spPr>
        <p:txBody>
          <a:bodyPr/>
          <a:lstStyle/>
          <a:p>
            <a:r>
              <a:rPr lang="en-IN" dirty="0"/>
              <a:t>All this calculations seems very complex and difficult to understand.</a:t>
            </a:r>
          </a:p>
          <a:p>
            <a:r>
              <a:rPr lang="en-IN" dirty="0"/>
              <a:t>Hmm but don’t worry, in real scenario when we are using the algorithms we need not worry about these calculations, it’s already taken care by the ‘</a:t>
            </a:r>
            <a:r>
              <a:rPr lang="en-IN" dirty="0" err="1"/>
              <a:t>sklearn</a:t>
            </a:r>
            <a:r>
              <a:rPr lang="en-IN" dirty="0"/>
              <a:t>’ package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D17C0C1-61B1-4BA2-AEE4-FB72EE029C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99" y="247349"/>
            <a:ext cx="1244402" cy="1106251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F5CA51-0638-4B13-A87F-F4EF5B37C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99" y="3894838"/>
            <a:ext cx="991199" cy="7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E14EA-A84B-425A-89E1-C95C1323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A3C41-44C3-4550-BB31-B7B12C70A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Overfitting:</a:t>
            </a:r>
          </a:p>
          <a:p>
            <a:pPr marL="0" indent="0">
              <a:buNone/>
            </a:pPr>
            <a:r>
              <a:rPr lang="en-IN" sz="2400" dirty="0"/>
              <a:t>Learning a tree that classifies training data perfectly will not always lead to perfect model</a:t>
            </a:r>
          </a:p>
          <a:p>
            <a:pPr marL="0" indent="0">
              <a:buNone/>
            </a:pPr>
            <a:r>
              <a:rPr lang="en-IN" sz="2400" dirty="0"/>
              <a:t>Overfitting is nothing but the model has a high accuracy on training data but not on test data.</a:t>
            </a:r>
          </a:p>
        </p:txBody>
      </p:sp>
    </p:spTree>
    <p:extLst>
      <p:ext uri="{BB962C8B-B14F-4D97-AF65-F5344CB8AC3E}">
        <p14:creationId xmlns:p14="http://schemas.microsoft.com/office/powerpoint/2010/main" val="609788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DDF5-4019-49A6-8A7D-6F188CBD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But how it happens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2B6B-5684-41A4-A48A-446C1751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Suppose your training data contains some noise, it will try to fit those noise also for an accurate prediction.</a:t>
            </a:r>
          </a:p>
          <a:p>
            <a:pPr marL="0" indent="0">
              <a:buNone/>
            </a:pPr>
            <a:r>
              <a:rPr lang="en-IN" sz="2000" dirty="0"/>
              <a:t>But when coming to test data, it will reduce the accuracy </a:t>
            </a:r>
          </a:p>
        </p:txBody>
      </p:sp>
      <p:pic>
        <p:nvPicPr>
          <p:cNvPr id="5" name="Picture 4" descr="A picture containing sport, drawing&#10;&#10;Description automatically generated">
            <a:extLst>
              <a:ext uri="{FF2B5EF4-FFF2-40B4-BE49-F238E27FC236}">
                <a16:creationId xmlns:a16="http://schemas.microsoft.com/office/drawing/2014/main" id="{E6E237FD-96D7-44D7-87CC-9999D8D4AB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7"/>
          <a:stretch/>
        </p:blipFill>
        <p:spPr>
          <a:xfrm>
            <a:off x="8366288" y="1651559"/>
            <a:ext cx="619200" cy="65603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A8FA421-0FFB-458C-A325-DD65808E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38" y="2307591"/>
            <a:ext cx="5977050" cy="26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6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5C89-67E4-46CC-BB1E-230168B9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 there any 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D1C8A-37F8-44BB-A462-781BBE0EC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Luckily we have some solutions for avoiding this overfitting</a:t>
            </a:r>
          </a:p>
          <a:p>
            <a:pPr marL="0" indent="0">
              <a:buNone/>
            </a:pPr>
            <a:r>
              <a:rPr lang="en-IN" sz="2400" dirty="0"/>
              <a:t>This is called Pruning</a:t>
            </a:r>
          </a:p>
          <a:p>
            <a:pPr marL="0" indent="0">
              <a:buNone/>
            </a:pPr>
            <a:r>
              <a:rPr lang="en-IN" sz="2400" dirty="0"/>
              <a:t>Pre-Pruning or early stopping:</a:t>
            </a:r>
          </a:p>
          <a:p>
            <a:pPr marL="0" indent="0">
              <a:buNone/>
            </a:pPr>
            <a:r>
              <a:rPr lang="en-IN" sz="2400" dirty="0"/>
              <a:t>Stop if all instances belongs to same class, or all attribute values are same etc.</a:t>
            </a:r>
          </a:p>
          <a:p>
            <a:pPr marL="0" indent="0">
              <a:buNone/>
            </a:pPr>
            <a:r>
              <a:rPr lang="en-IN" sz="2400" dirty="0"/>
              <a:t>Nothing but stop splitting if it seems worthless for further split</a:t>
            </a:r>
          </a:p>
        </p:txBody>
      </p:sp>
    </p:spTree>
    <p:extLst>
      <p:ext uri="{BB962C8B-B14F-4D97-AF65-F5344CB8AC3E}">
        <p14:creationId xmlns:p14="http://schemas.microsoft.com/office/powerpoint/2010/main" val="2360538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3F77-3A52-45B5-AE7F-A0F420E2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F2A2A-0835-4493-BD02-63F84E5BA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objective of the support vector machine algorithm is to find a hyperplane in an N-dimensional space(N — the number of features) that distinctly classifies the data points.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A66169-1BBB-46AA-8082-172C2C115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38" y="2700337"/>
            <a:ext cx="5404593" cy="20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4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2CE4-70E2-44D2-85D8-9337F591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1319-9B85-4654-9B57-D14B93D5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Support vectors are data points that are closer to the hyperplane</a:t>
            </a:r>
          </a:p>
          <a:p>
            <a:r>
              <a:rPr lang="en-US" sz="2400" dirty="0"/>
              <a:t>Find a hyperplane which will maximize the margin along with correctly classifying the data points</a:t>
            </a:r>
          </a:p>
          <a:p>
            <a:endParaRPr lang="en-IN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AC99C0C-B1D2-4723-9BF3-7FF45F98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52" y="3157538"/>
            <a:ext cx="50224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62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B3A4-E756-44D5-9DFB-CDE3654F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best hyperplane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A58A-F468-4D87-9247-F1A16B547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The best hyperplane should correctly classify the data points as well as maximize the margin.</a:t>
            </a:r>
          </a:p>
          <a:p>
            <a:r>
              <a:rPr lang="en-IN" sz="2400" dirty="0"/>
              <a:t>A lot of calculations are involved here to find the best one, but again need not worry our ‘</a:t>
            </a:r>
            <a:r>
              <a:rPr lang="en-IN" sz="2400" dirty="0" err="1"/>
              <a:t>sklearn</a:t>
            </a:r>
            <a:r>
              <a:rPr lang="en-IN" sz="2400" dirty="0"/>
              <a:t>’ package will take care of it.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1A258E8-01A9-418D-AF12-1BA2BBA9F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57"/>
          <a:stretch/>
        </p:blipFill>
        <p:spPr>
          <a:xfrm>
            <a:off x="7486650" y="3193257"/>
            <a:ext cx="12858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55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0FC0D-7D43-4D01-B752-6FFB74A3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C1751-D6E2-4FBE-B62B-7826DA2D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It’s an ensemble method of learning</a:t>
            </a:r>
          </a:p>
          <a:p>
            <a:pPr marL="0" indent="0">
              <a:buNone/>
            </a:pPr>
            <a:r>
              <a:rPr lang="en-IN" sz="2400" dirty="0"/>
              <a:t>Then what is ensemble ?</a:t>
            </a:r>
          </a:p>
          <a:p>
            <a:pPr marL="0" indent="0">
              <a:buNone/>
            </a:pPr>
            <a:r>
              <a:rPr lang="en-IN" sz="2400" dirty="0"/>
              <a:t>u</a:t>
            </a:r>
            <a:r>
              <a:rPr lang="en-US" sz="2400" dirty="0"/>
              <a:t>se multiple learning algorithms to obtain better predictive performance than could be obtained from any of the constituent learning algorithms alone</a:t>
            </a:r>
          </a:p>
          <a:p>
            <a:pPr marL="0" indent="0">
              <a:buNone/>
            </a:pPr>
            <a:r>
              <a:rPr lang="en-US" sz="2400" dirty="0"/>
              <a:t>Sounds a little bit interesting ?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86851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Confusion – Oh how it’s work  ?</a:t>
            </a:r>
          </a:p>
        </p:txBody>
      </p:sp>
      <p:pic>
        <p:nvPicPr>
          <p:cNvPr id="3" name="Content Placeholder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C35432-3AA3-4820-B814-0F49746C6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4"/>
          <a:stretch/>
        </p:blipFill>
        <p:spPr>
          <a:xfrm>
            <a:off x="3973967" y="1424328"/>
            <a:ext cx="2076450" cy="2080872"/>
          </a:xfr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F323-1C18-4F4F-B12C-813C9B6A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Idea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CE755B-772C-431B-8153-17B19725A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06" y="1018382"/>
            <a:ext cx="4171949" cy="2803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74BE6-DB97-4871-A107-1287FF0CCFCC}"/>
              </a:ext>
            </a:extLst>
          </p:cNvPr>
          <p:cNvSpPr txBox="1"/>
          <p:nvPr/>
        </p:nvSpPr>
        <p:spPr>
          <a:xfrm>
            <a:off x="2392106" y="3821907"/>
            <a:ext cx="592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them train on training data, and finally new data point will be predicted by each of them take the majority voting</a:t>
            </a:r>
          </a:p>
        </p:txBody>
      </p:sp>
    </p:spTree>
    <p:extLst>
      <p:ext uri="{BB962C8B-B14F-4D97-AF65-F5344CB8AC3E}">
        <p14:creationId xmlns:p14="http://schemas.microsoft.com/office/powerpoint/2010/main" val="2445149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FBD9-C275-412C-8AA4-1D48A33D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5F57C-86C2-46CB-925D-541A175E5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It’s not a classification algorithm.</a:t>
            </a:r>
          </a:p>
          <a:p>
            <a:r>
              <a:rPr lang="en-IN" dirty="0"/>
              <a:t>In classification algorithm the output values are discrete but in regression the output is continuous.</a:t>
            </a:r>
          </a:p>
          <a:p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249080-5B47-4D8B-86A8-82900ED4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6" y="3191037"/>
            <a:ext cx="3740727" cy="19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32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A7A2-3BF8-45DE-A3EF-16EAADFE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Old mathematical equation!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43D2-BD29-4ECE-B859-051BADD9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If you remember</a:t>
            </a:r>
          </a:p>
          <a:p>
            <a:r>
              <a:rPr lang="en-IN" sz="2400" dirty="0"/>
              <a:t>Y = mx + b ( equation for a line)</a:t>
            </a:r>
          </a:p>
          <a:p>
            <a:r>
              <a:rPr lang="en-IN" sz="2400" dirty="0"/>
              <a:t>Best example of linear regression</a:t>
            </a:r>
          </a:p>
          <a:p>
            <a:r>
              <a:rPr lang="en-US" sz="2400" dirty="0"/>
              <a:t>Linear regression performs the task to predict a dependent variable value (y) based on a given independent variable (x).</a:t>
            </a:r>
          </a:p>
          <a:p>
            <a:r>
              <a:rPr lang="en-US" sz="2400" dirty="0"/>
              <a:t>Y = </a:t>
            </a:r>
            <a:r>
              <a:rPr lang="en-US" sz="2400" dirty="0" err="1"/>
              <a:t>ouput</a:t>
            </a:r>
            <a:r>
              <a:rPr lang="en-US" sz="2400" dirty="0"/>
              <a:t>, x =input, m = </a:t>
            </a:r>
            <a:r>
              <a:rPr lang="en-US" sz="2400" dirty="0" err="1"/>
              <a:t>coef</a:t>
            </a:r>
            <a:r>
              <a:rPr lang="en-US" sz="2400" dirty="0"/>
              <a:t> of x, b = intercept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93487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D3F1-EFD4-4871-8C2C-A6756BBB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FF9A-563E-4BC5-BD1D-237C0E17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training the model – it fits the best line to predict the value of y for a given value of x.</a:t>
            </a:r>
          </a:p>
          <a:p>
            <a:r>
              <a:rPr lang="en-US" dirty="0"/>
              <a:t>The model gets the best regression fit line by finding the best m and b values.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524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479D-FD7D-4920-A64E-F276A281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Concept of Root Mean Square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DA73-80CE-48E0-8FE4-61F00CE0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2106" y="1268361"/>
            <a:ext cx="6304935" cy="3420136"/>
          </a:xfrm>
        </p:spPr>
        <p:txBody>
          <a:bodyPr/>
          <a:lstStyle/>
          <a:p>
            <a:r>
              <a:rPr lang="en-IN" dirty="0"/>
              <a:t>To find the best values for m and b, minimize the root mean square error between predicted vale and true y value</a:t>
            </a:r>
          </a:p>
          <a:p>
            <a:endParaRPr lang="en-IN" dirty="0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EA2873FE-A797-416B-8017-9CFAFA086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48" y="3239990"/>
            <a:ext cx="3551670" cy="127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9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AC6D-C0A1-4477-A4A1-335B9B11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8AD7F4-5C1E-417B-B56B-7C2776710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3" y="1317488"/>
            <a:ext cx="4972280" cy="34194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1D7AFB-5100-4D76-9BF7-000191E58807}"/>
              </a:ext>
            </a:extLst>
          </p:cNvPr>
          <p:cNvSpPr/>
          <p:nvPr/>
        </p:nvSpPr>
        <p:spPr>
          <a:xfrm>
            <a:off x="2392106" y="2628053"/>
            <a:ext cx="1482241" cy="2167467"/>
          </a:xfrm>
          <a:prstGeom prst="rect">
            <a:avLst/>
          </a:prstGeom>
          <a:noFill/>
          <a:ln>
            <a:solidFill>
              <a:srgbClr val="9EFF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200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0BB9-137F-49E0-B35D-EBC21816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E099-2A5A-4E95-956B-94C23E071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9239" y="1268360"/>
            <a:ext cx="6283782" cy="3598607"/>
          </a:xfrm>
        </p:spPr>
        <p:txBody>
          <a:bodyPr>
            <a:normAutofit/>
          </a:bodyPr>
          <a:lstStyle/>
          <a:p>
            <a:r>
              <a:rPr lang="en-IN" sz="2400" dirty="0"/>
              <a:t>Dealing with </a:t>
            </a:r>
            <a:r>
              <a:rPr lang="en-IN" sz="2400" b="1" dirty="0">
                <a:solidFill>
                  <a:srgbClr val="FF0000"/>
                </a:solidFill>
              </a:rPr>
              <a:t>unlabelled data</a:t>
            </a:r>
          </a:p>
          <a:p>
            <a:r>
              <a:rPr lang="en-IN" sz="2400" dirty="0"/>
              <a:t>Allow model to discover the label from data</a:t>
            </a:r>
          </a:p>
          <a:p>
            <a:r>
              <a:rPr lang="en-US" sz="2400" dirty="0"/>
              <a:t>Explore the </a:t>
            </a:r>
            <a:r>
              <a:rPr lang="en-US" sz="2400" b="1" dirty="0">
                <a:solidFill>
                  <a:srgbClr val="FF0000"/>
                </a:solidFill>
              </a:rPr>
              <a:t>structure</a:t>
            </a:r>
            <a:r>
              <a:rPr lang="en-US" sz="2400" dirty="0"/>
              <a:t> of the information and detect distinct patterns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92F14-A115-4197-9B3E-CD788A30D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70" y="2938615"/>
            <a:ext cx="5437240" cy="19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5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FFBA-15A5-4A24-88D4-767E6D48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Unsupervised learning in real world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000EC1AF-D150-4563-B076-9872F74DC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97" y="1445802"/>
            <a:ext cx="5368413" cy="2880392"/>
          </a:xfrm>
        </p:spPr>
      </p:pic>
    </p:spTree>
    <p:extLst>
      <p:ext uri="{BB962C8B-B14F-4D97-AF65-F5344CB8AC3E}">
        <p14:creationId xmlns:p14="http://schemas.microsoft.com/office/powerpoint/2010/main" val="982232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A52F-B069-4AFE-B82D-F562F95C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6E35-6951-48DC-9541-7EBF0A634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Objects which are similar grouped into clusters</a:t>
            </a:r>
          </a:p>
        </p:txBody>
      </p:sp>
      <p:pic>
        <p:nvPicPr>
          <p:cNvPr id="5" name="Picture 4" descr="A picture containing sign, game&#10;&#10;Description automatically generated">
            <a:extLst>
              <a:ext uri="{FF2B5EF4-FFF2-40B4-BE49-F238E27FC236}">
                <a16:creationId xmlns:a16="http://schemas.microsoft.com/office/drawing/2014/main" id="{6E03F19C-4BB7-4435-BB35-DF7BC6322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38" y="2337410"/>
            <a:ext cx="6449962" cy="2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57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FDD3-9497-41EC-A9B7-45A9D05BF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Means – Simplest one 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A675D-9F9D-45B8-84DC-91B7ABA28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Group data points into ‘K’ clusters</a:t>
            </a:r>
          </a:p>
          <a:p>
            <a:r>
              <a:rPr lang="en-IN" dirty="0"/>
              <a:t>Arbitrarily chose ‘K’ cluster centres</a:t>
            </a:r>
          </a:p>
          <a:p>
            <a:r>
              <a:rPr lang="en-IN" dirty="0">
                <a:hlinkClick r:id="rId2"/>
              </a:rPr>
              <a:t>https://www.naftaliharris.com/blog/visualizing-k-means-clustering/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443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F40C-1D3B-4D71-8DA9-FB49A8633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Don’t worry here is the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8EA0-7D4E-4097-A97E-F36CEEB4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How we have learned things ?</a:t>
            </a:r>
          </a:p>
          <a:p>
            <a:pPr marL="0" indent="0">
              <a:buNone/>
            </a:pPr>
            <a:r>
              <a:rPr lang="en-IN" dirty="0"/>
              <a:t>From examples, so let the machine also do the same !</a:t>
            </a:r>
          </a:p>
          <a:p>
            <a:pPr marL="0" indent="0">
              <a:buNone/>
            </a:pPr>
            <a:r>
              <a:rPr lang="en-IN" dirty="0"/>
              <a:t>Give your data to machine and ask it to learn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11419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86D8-87F7-4355-9183-B2F6236C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works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6602D-04F5-4901-B6E5-FE01423EC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Associate each data point with </a:t>
            </a:r>
            <a:r>
              <a:rPr lang="en-IN" dirty="0">
                <a:solidFill>
                  <a:srgbClr val="FF0000"/>
                </a:solidFill>
              </a:rPr>
              <a:t>nearest</a:t>
            </a:r>
            <a:r>
              <a:rPr lang="en-IN" dirty="0"/>
              <a:t> centre</a:t>
            </a:r>
          </a:p>
          <a:p>
            <a:r>
              <a:rPr lang="en-IN" dirty="0"/>
              <a:t>Take </a:t>
            </a:r>
            <a:r>
              <a:rPr lang="en-IN" dirty="0">
                <a:solidFill>
                  <a:srgbClr val="FF0000"/>
                </a:solidFill>
              </a:rPr>
              <a:t>average</a:t>
            </a:r>
            <a:r>
              <a:rPr lang="en-IN" dirty="0"/>
              <a:t> of data points and </a:t>
            </a:r>
            <a:r>
              <a:rPr lang="en-IN" dirty="0">
                <a:solidFill>
                  <a:srgbClr val="FF0000"/>
                </a:solidFill>
              </a:rPr>
              <a:t>replace</a:t>
            </a:r>
            <a:r>
              <a:rPr lang="en-IN" dirty="0"/>
              <a:t> centre</a:t>
            </a:r>
          </a:p>
          <a:p>
            <a:r>
              <a:rPr lang="en-IN" dirty="0"/>
              <a:t>Repeats until centres won’t change</a:t>
            </a:r>
          </a:p>
        </p:txBody>
      </p:sp>
    </p:spTree>
    <p:extLst>
      <p:ext uri="{BB962C8B-B14F-4D97-AF65-F5344CB8AC3E}">
        <p14:creationId xmlns:p14="http://schemas.microsoft.com/office/powerpoint/2010/main" val="3445307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18ED-9ABE-49DC-A737-07C3752E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do it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85EEED-0B4E-4D1D-AD7D-397C6510D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8" y="356255"/>
            <a:ext cx="875071" cy="8259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F6035-8D97-4731-8D60-302766D447D0}"/>
              </a:ext>
            </a:extLst>
          </p:cNvPr>
          <p:cNvSpPr txBox="1"/>
          <p:nvPr/>
        </p:nvSpPr>
        <p:spPr>
          <a:xfrm>
            <a:off x="2133600" y="1543664"/>
            <a:ext cx="65422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4E1EAA-DCC4-4C63-BFB7-A97BDCB84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6" y="1731706"/>
            <a:ext cx="2979174" cy="122780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DA9F1-1586-4310-A450-ECC45EA5B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20" y="1181340"/>
            <a:ext cx="3977985" cy="2485982"/>
          </a:xfrm>
          <a:prstGeom prst="rect">
            <a:avLst/>
          </a:prstGeom>
        </p:spPr>
      </p:pic>
      <p:pic>
        <p:nvPicPr>
          <p:cNvPr id="14" name="Picture 13" descr="A picture containing clock&#10;&#10;Description automatically generated">
            <a:extLst>
              <a:ext uri="{FF2B5EF4-FFF2-40B4-BE49-F238E27FC236}">
                <a16:creationId xmlns:a16="http://schemas.microsoft.com/office/drawing/2014/main" id="{62A09671-0782-43BD-B46B-6F206A447E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46" y="3078908"/>
            <a:ext cx="3063505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0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59DA-AB96-44E8-8FE8-AEFB88CB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Calculations</a:t>
            </a:r>
          </a:p>
        </p:txBody>
      </p:sp>
      <p:pic>
        <p:nvPicPr>
          <p:cNvPr id="4" name="Content Placeholder 3" descr="A picture containing clock&#10;&#10;Description automatically generated">
            <a:extLst>
              <a:ext uri="{FF2B5EF4-FFF2-40B4-BE49-F238E27FC236}">
                <a16:creationId xmlns:a16="http://schemas.microsoft.com/office/drawing/2014/main" id="{C4820B15-BEEC-46C8-BFF5-B5BF8257A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1" y="1363289"/>
            <a:ext cx="3063505" cy="830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FCD0A-1D35-4772-99F1-ABCC53452E6D}"/>
              </a:ext>
            </a:extLst>
          </p:cNvPr>
          <p:cNvSpPr txBox="1"/>
          <p:nvPr/>
        </p:nvSpPr>
        <p:spPr>
          <a:xfrm>
            <a:off x="2392106" y="1268361"/>
            <a:ext cx="60075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Let Initial centres be</a:t>
            </a:r>
          </a:p>
          <a:p>
            <a:r>
              <a:rPr lang="en-IN" dirty="0"/>
              <a:t>(2,1) and (2,3)</a:t>
            </a:r>
          </a:p>
          <a:p>
            <a:r>
              <a:rPr lang="en-IN" dirty="0"/>
              <a:t>For cluster centre (2,1)</a:t>
            </a:r>
          </a:p>
          <a:p>
            <a:r>
              <a:rPr lang="en-IN" dirty="0"/>
              <a:t>Distance from first point (1,1) = (2-1)^2 + (1-1)^2 = root(1) = 1</a:t>
            </a:r>
          </a:p>
          <a:p>
            <a:r>
              <a:rPr lang="en-IN" dirty="0"/>
              <a:t>For (2,3)</a:t>
            </a:r>
          </a:p>
          <a:p>
            <a:r>
              <a:rPr lang="en-IN" dirty="0"/>
              <a:t>             = (2-1)^2 + (3-1)^2 = root(5) = 2.24</a:t>
            </a:r>
          </a:p>
          <a:p>
            <a:r>
              <a:rPr lang="en-IN" dirty="0"/>
              <a:t>`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)/*/**//////////////-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4B0889-9DFD-4ACC-83D7-C7EDE980B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36" y="2949560"/>
            <a:ext cx="6007510" cy="217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24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0153-1EAD-48E1-B178-7C93BE9A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Recalculating centres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8E98-077A-42E0-B584-C34D1191F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Taking average of data points belongs to a cluster</a:t>
            </a:r>
          </a:p>
          <a:p>
            <a:r>
              <a:rPr lang="en-IN" dirty="0"/>
              <a:t>New centre</a:t>
            </a:r>
          </a:p>
          <a:p>
            <a:pPr marL="0" indent="0">
              <a:buNone/>
            </a:pPr>
            <a:r>
              <a:rPr lang="en-IN" dirty="0"/>
              <a:t>          x = sum(xi) / count(xi)</a:t>
            </a:r>
          </a:p>
          <a:p>
            <a:pPr marL="0" indent="0">
              <a:buNone/>
            </a:pPr>
            <a:r>
              <a:rPr lang="en-IN" dirty="0"/>
              <a:t>          y = sum(</a:t>
            </a:r>
            <a:r>
              <a:rPr lang="en-IN" dirty="0" err="1"/>
              <a:t>yi</a:t>
            </a:r>
            <a:r>
              <a:rPr lang="en-IN" dirty="0"/>
              <a:t>) / count(</a:t>
            </a:r>
            <a:r>
              <a:rPr lang="en-IN" dirty="0" err="1"/>
              <a:t>yi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/>
              <a:t>Repeat until it won’t change</a:t>
            </a:r>
          </a:p>
        </p:txBody>
      </p:sp>
    </p:spTree>
    <p:extLst>
      <p:ext uri="{BB962C8B-B14F-4D97-AF65-F5344CB8AC3E}">
        <p14:creationId xmlns:p14="http://schemas.microsoft.com/office/powerpoint/2010/main" val="3159188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D37-921B-4F3E-A724-2C668948E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Points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830C2-47F2-4AA9-AA25-D2B39A534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64" y="1131886"/>
            <a:ext cx="6304935" cy="3420136"/>
          </a:xfrm>
        </p:spPr>
        <p:txBody>
          <a:bodyPr/>
          <a:lstStyle/>
          <a:p>
            <a:r>
              <a:rPr lang="en-IN" sz="2400" dirty="0"/>
              <a:t>Final clusters will depends on </a:t>
            </a:r>
            <a:r>
              <a:rPr lang="en-IN" sz="2400" dirty="0">
                <a:solidFill>
                  <a:srgbClr val="FF0000"/>
                </a:solidFill>
              </a:rPr>
              <a:t>initial centres</a:t>
            </a:r>
          </a:p>
          <a:p>
            <a:r>
              <a:rPr lang="en-IN" sz="2400" dirty="0"/>
              <a:t>Different representation of data will lead different results</a:t>
            </a:r>
          </a:p>
          <a:p>
            <a:r>
              <a:rPr lang="en-IN" sz="2400" dirty="0"/>
              <a:t>Curse of </a:t>
            </a:r>
            <a:r>
              <a:rPr lang="en-IN" sz="2400" dirty="0">
                <a:solidFill>
                  <a:srgbClr val="FF0000"/>
                </a:solidFill>
              </a:rPr>
              <a:t>Dimensionality</a:t>
            </a:r>
          </a:p>
          <a:p>
            <a:endParaRPr lang="en-IN" sz="24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FA001D-6ADC-4D4C-A244-829024F4C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6554" y="2841954"/>
            <a:ext cx="5643717" cy="22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74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CBE1-3F08-475C-A4DF-57744B05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Hierarchical Clustering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7EBC8-0CEF-40E2-BAC7-6D6AFA9D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" t="31870"/>
          <a:stretch/>
        </p:blipFill>
        <p:spPr>
          <a:xfrm>
            <a:off x="2489542" y="1110338"/>
            <a:ext cx="4571131" cy="19487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D4B707-25CE-4989-9518-6B8A71C1D81C}"/>
              </a:ext>
            </a:extLst>
          </p:cNvPr>
          <p:cNvSpPr txBox="1"/>
          <p:nvPr/>
        </p:nvSpPr>
        <p:spPr>
          <a:xfrm>
            <a:off x="2392106" y="3191480"/>
            <a:ext cx="5290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Hierarchy of clusters in datasets</a:t>
            </a:r>
          </a:p>
          <a:p>
            <a:r>
              <a:rPr lang="en-IN" dirty="0"/>
              <a:t>Each level cluster is created from merging lower level</a:t>
            </a:r>
          </a:p>
          <a:p>
            <a:r>
              <a:rPr lang="en-IN" b="1" dirty="0"/>
              <a:t>Lowest level </a:t>
            </a:r>
            <a:r>
              <a:rPr lang="en-IN" dirty="0"/>
              <a:t>– cluster with </a:t>
            </a:r>
            <a:r>
              <a:rPr lang="en-IN" b="1" dirty="0">
                <a:solidFill>
                  <a:srgbClr val="FF0000"/>
                </a:solidFill>
              </a:rPr>
              <a:t>single observation</a:t>
            </a:r>
          </a:p>
          <a:p>
            <a:r>
              <a:rPr lang="en-IN" b="1" dirty="0"/>
              <a:t>Highest level – </a:t>
            </a:r>
            <a:r>
              <a:rPr lang="en-IN" dirty="0"/>
              <a:t>all data points in </a:t>
            </a:r>
            <a:r>
              <a:rPr lang="en-IN" b="1" dirty="0">
                <a:solidFill>
                  <a:srgbClr val="FF0000"/>
                </a:solidFill>
              </a:rPr>
              <a:t>single cluster</a:t>
            </a:r>
          </a:p>
        </p:txBody>
      </p:sp>
    </p:spTree>
    <p:extLst>
      <p:ext uri="{BB962C8B-B14F-4D97-AF65-F5344CB8AC3E}">
        <p14:creationId xmlns:p14="http://schemas.microsoft.com/office/powerpoint/2010/main" val="135638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5139-AA7B-4533-9975-2258E5E0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9A8F-4F18-453D-9CA8-619E54150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Measure of dissimilarity</a:t>
            </a:r>
          </a:p>
          <a:p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3059D-4E8F-4BA7-A88D-3700A6375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38" y="1958078"/>
            <a:ext cx="5090601" cy="18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3BD4-EDEC-4658-9CDA-98A7FF38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89B00-054D-4C4F-B0CD-759653ED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Agglomerative</a:t>
            </a:r>
            <a:r>
              <a:rPr lang="en-IN" dirty="0"/>
              <a:t> or bottom up</a:t>
            </a:r>
          </a:p>
          <a:p>
            <a:pPr marL="0" indent="0">
              <a:buNone/>
            </a:pPr>
            <a:r>
              <a:rPr lang="en-IN" sz="2400" dirty="0"/>
              <a:t>Start from bottom and at each level recursively      </a:t>
            </a:r>
            <a:r>
              <a:rPr lang="en-IN" sz="2400" b="1" dirty="0">
                <a:solidFill>
                  <a:srgbClr val="FF0000"/>
                </a:solidFill>
              </a:rPr>
              <a:t>merge</a:t>
            </a:r>
            <a:r>
              <a:rPr lang="en-IN" sz="2400" dirty="0"/>
              <a:t> selected pairs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Divisive</a:t>
            </a:r>
            <a:r>
              <a:rPr lang="en-IN" dirty="0"/>
              <a:t> or top down</a:t>
            </a:r>
          </a:p>
          <a:p>
            <a:pPr marL="0" indent="0">
              <a:buNone/>
            </a:pPr>
            <a:r>
              <a:rPr lang="en-IN" dirty="0"/>
              <a:t>Start from top and at each level recursively </a:t>
            </a:r>
            <a:r>
              <a:rPr lang="en-IN" b="1" dirty="0">
                <a:solidFill>
                  <a:srgbClr val="FF0000"/>
                </a:solidFill>
              </a:rPr>
              <a:t>split</a:t>
            </a:r>
            <a:r>
              <a:rPr lang="en-IN" dirty="0"/>
              <a:t> existing cluster into new</a:t>
            </a:r>
          </a:p>
        </p:txBody>
      </p:sp>
    </p:spTree>
    <p:extLst>
      <p:ext uri="{BB962C8B-B14F-4D97-AF65-F5344CB8AC3E}">
        <p14:creationId xmlns:p14="http://schemas.microsoft.com/office/powerpoint/2010/main" val="2914081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882C-8017-4D79-8561-5803A20C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More details about agglomerative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B06F84-038B-41EE-9BE0-12FF6C3F8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35" y="1131886"/>
            <a:ext cx="5378246" cy="3843237"/>
          </a:xfrm>
        </p:spPr>
      </p:pic>
    </p:spTree>
    <p:extLst>
      <p:ext uri="{BB962C8B-B14F-4D97-AF65-F5344CB8AC3E}">
        <p14:creationId xmlns:p14="http://schemas.microsoft.com/office/powerpoint/2010/main" val="1961625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DAD2-3B91-4129-A34A-859E366C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How to handle non numeric data 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75C2AC-5725-4F55-94BD-B2BF18606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506"/>
          <a:stretch/>
        </p:blipFill>
        <p:spPr>
          <a:xfrm>
            <a:off x="8150942" y="406538"/>
            <a:ext cx="658762" cy="663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F8455-78CF-45ED-B4B9-F5972567CF0C}"/>
              </a:ext>
            </a:extLst>
          </p:cNvPr>
          <p:cNvSpPr txBox="1"/>
          <p:nvPr/>
        </p:nvSpPr>
        <p:spPr>
          <a:xfrm>
            <a:off x="2392106" y="1245856"/>
            <a:ext cx="6862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/>
              <a:t>Levenshtein</a:t>
            </a:r>
            <a:r>
              <a:rPr lang="en-IN" b="1" dirty="0"/>
              <a:t> distance</a:t>
            </a:r>
          </a:p>
          <a:p>
            <a:r>
              <a:rPr lang="en-IN" dirty="0"/>
              <a:t>Distance between two words : </a:t>
            </a:r>
            <a:r>
              <a:rPr lang="en-IN" dirty="0">
                <a:solidFill>
                  <a:srgbClr val="FF0000"/>
                </a:solidFill>
              </a:rPr>
              <a:t>Minimum</a:t>
            </a:r>
            <a:r>
              <a:rPr lang="en-IN" dirty="0"/>
              <a:t> number of single </a:t>
            </a:r>
            <a:r>
              <a:rPr lang="en-IN" dirty="0">
                <a:solidFill>
                  <a:srgbClr val="FF0000"/>
                </a:solidFill>
              </a:rPr>
              <a:t>character edits</a:t>
            </a:r>
            <a:r>
              <a:rPr lang="en-IN" dirty="0"/>
              <a:t> required to </a:t>
            </a:r>
            <a:r>
              <a:rPr lang="en-IN" dirty="0">
                <a:solidFill>
                  <a:srgbClr val="FF0000"/>
                </a:solidFill>
              </a:rPr>
              <a:t>change</a:t>
            </a:r>
            <a:r>
              <a:rPr lang="en-IN" dirty="0"/>
              <a:t> one word to another</a:t>
            </a:r>
          </a:p>
          <a:p>
            <a:endParaRPr lang="en-IN" dirty="0"/>
          </a:p>
          <a:p>
            <a:r>
              <a:rPr lang="en-IN" dirty="0"/>
              <a:t>Kitten -&gt; </a:t>
            </a:r>
            <a:r>
              <a:rPr lang="en-IN" dirty="0" err="1"/>
              <a:t>sitten</a:t>
            </a:r>
            <a:r>
              <a:rPr lang="en-IN" dirty="0"/>
              <a:t> ( ‘s’ instead of ‘k’ so distance is 1)</a:t>
            </a:r>
          </a:p>
          <a:p>
            <a:endParaRPr lang="en-IN" dirty="0"/>
          </a:p>
          <a:p>
            <a:r>
              <a:rPr lang="en-IN" dirty="0"/>
              <a:t>Kitten -&gt; sitting ( ‘k’ with ‘s’ , ‘e’ with ‘I’ and ‘n’ with ‘g’ so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627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9331-73E3-4B51-9699-A3EC16BC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Ohho</a:t>
            </a:r>
            <a:r>
              <a:rPr lang="en-IN" dirty="0"/>
              <a:t>, Then what you mean by learning ? </a:t>
            </a:r>
          </a:p>
        </p:txBody>
      </p:sp>
      <p:pic>
        <p:nvPicPr>
          <p:cNvPr id="5" name="Content Placeholder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5D15EB5-E9FC-4307-B6F9-80CE644CD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15" y="1557663"/>
            <a:ext cx="2738786" cy="2625537"/>
          </a:xfrm>
        </p:spPr>
      </p:pic>
    </p:spTree>
    <p:extLst>
      <p:ext uri="{BB962C8B-B14F-4D97-AF65-F5344CB8AC3E}">
        <p14:creationId xmlns:p14="http://schemas.microsoft.com/office/powerpoint/2010/main" val="47064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ADBE-908A-43B3-A8FE-C5727BBD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631" y="222455"/>
            <a:ext cx="6283782" cy="725349"/>
          </a:xfrm>
        </p:spPr>
        <p:txBody>
          <a:bodyPr/>
          <a:lstStyle/>
          <a:p>
            <a:r>
              <a:rPr lang="en-IN" dirty="0"/>
              <a:t>Distance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D24E-B081-4DB2-BFAF-785FB521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478" y="1241267"/>
            <a:ext cx="6304935" cy="3420136"/>
          </a:xfrm>
        </p:spPr>
        <p:txBody>
          <a:bodyPr/>
          <a:lstStyle/>
          <a:p>
            <a:r>
              <a:rPr lang="en-IN" sz="1800" dirty="0">
                <a:solidFill>
                  <a:srgbClr val="FF0000"/>
                </a:solidFill>
              </a:rPr>
              <a:t>Complete linkage </a:t>
            </a:r>
            <a:r>
              <a:rPr lang="en-IN" sz="1800" dirty="0"/>
              <a:t>or </a:t>
            </a:r>
            <a:r>
              <a:rPr lang="en-IN" sz="1800" dirty="0">
                <a:solidFill>
                  <a:srgbClr val="FF0000"/>
                </a:solidFill>
              </a:rPr>
              <a:t>farthest neighbour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0000"/>
                </a:solidFill>
              </a:rPr>
              <a:t> </a:t>
            </a:r>
            <a:r>
              <a:rPr lang="en-IN" sz="1800" dirty="0">
                <a:solidFill>
                  <a:schemeClr val="tx1"/>
                </a:solidFill>
              </a:rPr>
              <a:t>d(A,B) = max(d(</a:t>
            </a:r>
            <a:r>
              <a:rPr lang="en-IN" sz="1800" dirty="0" err="1">
                <a:solidFill>
                  <a:schemeClr val="tx1"/>
                </a:solidFill>
              </a:rPr>
              <a:t>x,y</a:t>
            </a:r>
            <a:r>
              <a:rPr lang="en-IN" sz="1800" dirty="0">
                <a:solidFill>
                  <a:schemeClr val="tx1"/>
                </a:solidFill>
              </a:rPr>
              <a:t>) : x </a:t>
            </a:r>
            <a:r>
              <a:rPr lang="en-IN" sz="1800" dirty="0"/>
              <a:t>∈ A , y ∈ B)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From the distance measure take the </a:t>
            </a:r>
            <a:r>
              <a:rPr lang="en-IN" sz="1800" dirty="0">
                <a:solidFill>
                  <a:srgbClr val="FF0000"/>
                </a:solidFill>
              </a:rPr>
              <a:t>smallest</a:t>
            </a:r>
            <a:r>
              <a:rPr lang="en-IN" sz="1800" dirty="0">
                <a:solidFill>
                  <a:schemeClr val="tx1"/>
                </a:solidFill>
              </a:rPr>
              <a:t> one to find the pair</a:t>
            </a:r>
          </a:p>
          <a:p>
            <a:r>
              <a:rPr lang="en-IN" sz="1800" dirty="0">
                <a:solidFill>
                  <a:srgbClr val="FF0000"/>
                </a:solidFill>
              </a:rPr>
              <a:t>Single linkage </a:t>
            </a:r>
            <a:r>
              <a:rPr lang="en-IN" sz="1800" dirty="0">
                <a:solidFill>
                  <a:schemeClr val="tx1"/>
                </a:solidFill>
              </a:rPr>
              <a:t>or </a:t>
            </a:r>
            <a:r>
              <a:rPr lang="en-IN" sz="1800" dirty="0">
                <a:solidFill>
                  <a:srgbClr val="FF0000"/>
                </a:solidFill>
              </a:rPr>
              <a:t>nearest neighbour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d(A,B) = min(d(</a:t>
            </a:r>
            <a:r>
              <a:rPr lang="en-IN" sz="1800" dirty="0" err="1">
                <a:solidFill>
                  <a:schemeClr val="tx1"/>
                </a:solidFill>
              </a:rPr>
              <a:t>x,y</a:t>
            </a:r>
            <a:r>
              <a:rPr lang="en-IN" sz="1800" dirty="0">
                <a:solidFill>
                  <a:schemeClr val="tx1"/>
                </a:solidFill>
              </a:rPr>
              <a:t>) : x </a:t>
            </a:r>
            <a:r>
              <a:rPr lang="en-IN" sz="1800" dirty="0"/>
              <a:t>∈ A , y ∈ B)</a:t>
            </a:r>
          </a:p>
          <a:p>
            <a:r>
              <a:rPr lang="en-IN" sz="1800" dirty="0">
                <a:solidFill>
                  <a:srgbClr val="FF0000"/>
                </a:solidFill>
              </a:rPr>
              <a:t>Mean</a:t>
            </a:r>
            <a:r>
              <a:rPr lang="en-IN" sz="1800" dirty="0"/>
              <a:t> or </a:t>
            </a:r>
            <a:r>
              <a:rPr lang="en-IN" sz="1800" dirty="0">
                <a:solidFill>
                  <a:srgbClr val="FF0000"/>
                </a:solidFill>
              </a:rPr>
              <a:t>Average linking</a:t>
            </a:r>
          </a:p>
          <a:p>
            <a:pPr marL="0" indent="0">
              <a:buNone/>
            </a:pPr>
            <a:endParaRPr lang="en-I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1"/>
                </a:solidFill>
              </a:rPr>
              <a:t>Where |A| and |B| are respective no. of elements</a:t>
            </a:r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609F976-C88D-450F-AA23-E4BF00750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1" b="5851"/>
          <a:stretch/>
        </p:blipFill>
        <p:spPr>
          <a:xfrm>
            <a:off x="2885440" y="3350241"/>
            <a:ext cx="2083740" cy="4089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27CB1D1-5ACE-4763-85B3-5D3A9F29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05" y="798394"/>
            <a:ext cx="1679035" cy="1145553"/>
          </a:xfrm>
          <a:prstGeom prst="rect">
            <a:avLst/>
          </a:prstGeom>
        </p:spPr>
      </p:pic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E2A58F52-DDDC-4425-96A0-126AF9D7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33" y="2237410"/>
            <a:ext cx="1799320" cy="10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09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8734-25AC-4FA4-93CF-543D27E4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106" y="174190"/>
            <a:ext cx="6283782" cy="725349"/>
          </a:xfrm>
        </p:spPr>
        <p:txBody>
          <a:bodyPr/>
          <a:lstStyle/>
          <a:p>
            <a:r>
              <a:rPr lang="en-IN" dirty="0"/>
              <a:t>Let’s go with an example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5D22ECD-E730-405D-8A08-C5E1CBD85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108255"/>
              </p:ext>
            </p:extLst>
          </p:nvPr>
        </p:nvGraphicFramePr>
        <p:xfrm>
          <a:off x="2392106" y="832083"/>
          <a:ext cx="60710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836">
                  <a:extLst>
                    <a:ext uri="{9D8B030D-6E8A-4147-A177-3AD203B41FA5}">
                      <a16:colId xmlns:a16="http://schemas.microsoft.com/office/drawing/2014/main" val="3738503831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61057912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3161020500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3002325212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1138140643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1425738361"/>
                    </a:ext>
                  </a:extLst>
                </a:gridCol>
              </a:tblGrid>
              <a:tr h="3022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72204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08330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15500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5798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34694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835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C47C5B-2083-4D21-92B7-3CD1111C648A}"/>
              </a:ext>
            </a:extLst>
          </p:cNvPr>
          <p:cNvSpPr txBox="1"/>
          <p:nvPr/>
        </p:nvSpPr>
        <p:spPr>
          <a:xfrm>
            <a:off x="2392106" y="3139069"/>
            <a:ext cx="6071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Each point </a:t>
            </a:r>
            <a:r>
              <a:rPr lang="en-IN" sz="1600" dirty="0">
                <a:solidFill>
                  <a:srgbClr val="FF0000"/>
                </a:solidFill>
              </a:rPr>
              <a:t>itself a cluster </a:t>
            </a:r>
            <a:r>
              <a:rPr lang="en-IN" sz="1600" dirty="0"/>
              <a:t>-&gt; smallest distance (</a:t>
            </a:r>
            <a:r>
              <a:rPr lang="en-IN" sz="1600" dirty="0" err="1"/>
              <a:t>c,e</a:t>
            </a:r>
            <a:r>
              <a:rPr lang="en-IN" sz="1600" dirty="0"/>
              <a:t>) = 2</a:t>
            </a:r>
          </a:p>
          <a:p>
            <a:r>
              <a:rPr lang="en-IN" sz="1600" dirty="0"/>
              <a:t>So now (</a:t>
            </a:r>
            <a:r>
              <a:rPr lang="en-IN" sz="1600" dirty="0" err="1"/>
              <a:t>c,e</a:t>
            </a:r>
            <a:r>
              <a:rPr lang="en-IN" sz="1600" dirty="0"/>
              <a:t>) becomes one cluster</a:t>
            </a:r>
          </a:p>
          <a:p>
            <a:r>
              <a:rPr lang="en-IN" sz="1600" dirty="0"/>
              <a:t>Distance from (</a:t>
            </a:r>
            <a:r>
              <a:rPr lang="en-IN" sz="1600" dirty="0" err="1"/>
              <a:t>c,e</a:t>
            </a:r>
            <a:r>
              <a:rPr lang="en-IN" sz="1600" dirty="0"/>
              <a:t>) to other clusters</a:t>
            </a:r>
          </a:p>
          <a:p>
            <a:r>
              <a:rPr lang="en-IN" sz="1600" dirty="0"/>
              <a:t>a = max(d(</a:t>
            </a:r>
            <a:r>
              <a:rPr lang="en-IN" sz="1600" dirty="0" err="1"/>
              <a:t>c,a</a:t>
            </a:r>
            <a:r>
              <a:rPr lang="en-IN" sz="1600" dirty="0"/>
              <a:t>),d(</a:t>
            </a:r>
            <a:r>
              <a:rPr lang="en-IN" sz="1600" dirty="0" err="1"/>
              <a:t>e,a</a:t>
            </a:r>
            <a:r>
              <a:rPr lang="en-IN" sz="1600" dirty="0"/>
              <a:t>)) = max(3,11) = 11</a:t>
            </a:r>
          </a:p>
          <a:p>
            <a:r>
              <a:rPr lang="en-IN" sz="1600" dirty="0"/>
              <a:t>b = max(7,10) = 10</a:t>
            </a:r>
          </a:p>
          <a:p>
            <a:r>
              <a:rPr lang="en-IN" sz="1600" dirty="0"/>
              <a:t>d = max(9,8) = 9</a:t>
            </a:r>
          </a:p>
        </p:txBody>
      </p:sp>
    </p:spTree>
    <p:extLst>
      <p:ext uri="{BB962C8B-B14F-4D97-AF65-F5344CB8AC3E}">
        <p14:creationId xmlns:p14="http://schemas.microsoft.com/office/powerpoint/2010/main" val="1434785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FA1E-9FB5-41C7-96FB-CD7D00C9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106" y="91744"/>
            <a:ext cx="6283782" cy="725349"/>
          </a:xfrm>
        </p:spPr>
        <p:txBody>
          <a:bodyPr/>
          <a:lstStyle/>
          <a:p>
            <a:r>
              <a:rPr lang="en-IN" dirty="0"/>
              <a:t>Updated distances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178FDD-C6E0-47E8-ADEE-D6B0CD1EC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521294"/>
              </p:ext>
            </p:extLst>
          </p:nvPr>
        </p:nvGraphicFramePr>
        <p:xfrm>
          <a:off x="2381222" y="817093"/>
          <a:ext cx="63055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110">
                  <a:extLst>
                    <a:ext uri="{9D8B030D-6E8A-4147-A177-3AD203B41FA5}">
                      <a16:colId xmlns:a16="http://schemas.microsoft.com/office/drawing/2014/main" val="3495517757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88412042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3334844341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708578238"/>
                    </a:ext>
                  </a:extLst>
                </a:gridCol>
                <a:gridCol w="1261110">
                  <a:extLst>
                    <a:ext uri="{9D8B030D-6E8A-4147-A177-3AD203B41FA5}">
                      <a16:colId xmlns:a16="http://schemas.microsoft.com/office/drawing/2014/main" val="2925446642"/>
                    </a:ext>
                  </a:extLst>
                </a:gridCol>
              </a:tblGrid>
              <a:tr h="30095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IN" dirty="0" err="1">
                          <a:solidFill>
                            <a:srgbClr val="FF0000"/>
                          </a:solidFill>
                        </a:rPr>
                        <a:t>c,e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69371"/>
                  </a:ext>
                </a:extLst>
              </a:tr>
              <a:tr h="30095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847557"/>
                  </a:ext>
                </a:extLst>
              </a:tr>
              <a:tr h="30095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167077"/>
                  </a:ext>
                </a:extLst>
              </a:tr>
              <a:tr h="30095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199956"/>
                  </a:ext>
                </a:extLst>
              </a:tr>
              <a:tr h="30095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IN" dirty="0" err="1">
                          <a:solidFill>
                            <a:srgbClr val="FF0000"/>
                          </a:solidFill>
                        </a:rPr>
                        <a:t>c,e</a:t>
                      </a: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222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2D0084-D186-4C6E-9C29-EAEC85EA3432}"/>
              </a:ext>
            </a:extLst>
          </p:cNvPr>
          <p:cNvSpPr txBox="1"/>
          <p:nvPr/>
        </p:nvSpPr>
        <p:spPr>
          <a:xfrm>
            <a:off x="2454281" y="2724911"/>
            <a:ext cx="623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Now the nearest clusters are (</a:t>
            </a:r>
            <a:r>
              <a:rPr lang="en-IN" dirty="0" err="1"/>
              <a:t>b,d</a:t>
            </a:r>
            <a:r>
              <a:rPr lang="en-IN" dirty="0"/>
              <a:t>) = 5</a:t>
            </a:r>
          </a:p>
          <a:p>
            <a:r>
              <a:rPr lang="en-IN" dirty="0"/>
              <a:t>Repeat the steps to calculate the clusters recursively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E1DD5-E080-432D-9461-8C89088FB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24" y="3367742"/>
            <a:ext cx="4467070" cy="17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2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7EBF-3F49-4069-85ED-BB03C3564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057" y="92328"/>
            <a:ext cx="6283782" cy="725349"/>
          </a:xfrm>
        </p:spPr>
        <p:txBody>
          <a:bodyPr/>
          <a:lstStyle/>
          <a:p>
            <a:r>
              <a:rPr lang="en-IN" dirty="0"/>
              <a:t>Divisive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F91A-205A-4B05-91BB-9ACD7D4C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057" y="728715"/>
            <a:ext cx="6304935" cy="3420136"/>
          </a:xfrm>
        </p:spPr>
        <p:txBody>
          <a:bodyPr/>
          <a:lstStyle/>
          <a:p>
            <a:r>
              <a:rPr lang="en-IN" dirty="0"/>
              <a:t>Famous one ‘</a:t>
            </a:r>
            <a:r>
              <a:rPr lang="en-IN" dirty="0">
                <a:solidFill>
                  <a:srgbClr val="FF0000"/>
                </a:solidFill>
              </a:rPr>
              <a:t>DIANA</a:t>
            </a:r>
            <a:r>
              <a:rPr lang="en-IN" dirty="0"/>
              <a:t>’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1C023-6054-4727-9DD2-C6DF4847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229192"/>
            <a:ext cx="4563768" cy="371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49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910-C5E0-4C0C-8B1E-B053BA59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814" y="106734"/>
            <a:ext cx="6283782" cy="725349"/>
          </a:xfrm>
        </p:spPr>
        <p:txBody>
          <a:bodyPr/>
          <a:lstStyle/>
          <a:p>
            <a:r>
              <a:rPr lang="en-IN" dirty="0"/>
              <a:t>Example</a:t>
            </a: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0100AC3A-8B61-4C7D-9397-425698DC3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8519921"/>
              </p:ext>
            </p:extLst>
          </p:nvPr>
        </p:nvGraphicFramePr>
        <p:xfrm>
          <a:off x="2392106" y="832083"/>
          <a:ext cx="60710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836">
                  <a:extLst>
                    <a:ext uri="{9D8B030D-6E8A-4147-A177-3AD203B41FA5}">
                      <a16:colId xmlns:a16="http://schemas.microsoft.com/office/drawing/2014/main" val="3738503831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61057912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3161020500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3002325212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1138140643"/>
                    </a:ext>
                  </a:extLst>
                </a:gridCol>
                <a:gridCol w="1011836">
                  <a:extLst>
                    <a:ext uri="{9D8B030D-6E8A-4147-A177-3AD203B41FA5}">
                      <a16:colId xmlns:a16="http://schemas.microsoft.com/office/drawing/2014/main" val="1425738361"/>
                    </a:ext>
                  </a:extLst>
                </a:gridCol>
              </a:tblGrid>
              <a:tr h="30228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72204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08330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315500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05798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34694"/>
                  </a:ext>
                </a:extLst>
              </a:tr>
              <a:tr h="30228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83579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012A44-7BEB-4E31-B50C-C6AA031C5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5146" y="1616630"/>
            <a:ext cx="6304935" cy="3420136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sz="1800" dirty="0"/>
          </a:p>
          <a:p>
            <a:r>
              <a:rPr lang="en-IN" sz="1800" dirty="0"/>
              <a:t>Initial clusters </a:t>
            </a:r>
          </a:p>
          <a:p>
            <a:r>
              <a:rPr lang="en-IN" sz="1800" dirty="0"/>
              <a:t>C1 = {</a:t>
            </a:r>
            <a:r>
              <a:rPr lang="en-IN" sz="1800" dirty="0" err="1"/>
              <a:t>a,b,c,d,e</a:t>
            </a:r>
            <a:r>
              <a:rPr lang="en-IN" sz="1800" dirty="0"/>
              <a:t>} , C2 = empty</a:t>
            </a:r>
          </a:p>
          <a:p>
            <a:r>
              <a:rPr lang="en-IN" sz="1800" dirty="0"/>
              <a:t>Calculate average dissimilarity of each point</a:t>
            </a:r>
          </a:p>
          <a:p>
            <a:r>
              <a:rPr lang="en-IN" sz="1800" dirty="0"/>
              <a:t>For a = ¼*(9+3+6+11) = 7.25</a:t>
            </a:r>
          </a:p>
          <a:p>
            <a:r>
              <a:rPr lang="en-IN" sz="1800" dirty="0"/>
              <a:t>For b = ¼*(9+7+5+10) = 7.75</a:t>
            </a:r>
          </a:p>
          <a:p>
            <a:r>
              <a:rPr lang="en-IN" sz="1800" dirty="0"/>
              <a:t>For c = ¼*(3+7+9+2) = 5.25</a:t>
            </a:r>
          </a:p>
          <a:p>
            <a:r>
              <a:rPr lang="en-IN" sz="1800" dirty="0"/>
              <a:t>Continue..</a:t>
            </a:r>
          </a:p>
        </p:txBody>
      </p:sp>
    </p:spTree>
    <p:extLst>
      <p:ext uri="{BB962C8B-B14F-4D97-AF65-F5344CB8AC3E}">
        <p14:creationId xmlns:p14="http://schemas.microsoft.com/office/powerpoint/2010/main" val="4065006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987A-A2BB-43DB-A506-3A488A08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238" y="224913"/>
            <a:ext cx="6283782" cy="725349"/>
          </a:xfrm>
        </p:spPr>
        <p:txBody>
          <a:bodyPr/>
          <a:lstStyle/>
          <a:p>
            <a:r>
              <a:rPr lang="en-IN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6993-5BEB-4E68-8EE8-C32AC387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85" y="950262"/>
            <a:ext cx="6304935" cy="3650226"/>
          </a:xfrm>
        </p:spPr>
        <p:txBody>
          <a:bodyPr>
            <a:normAutofit fontScale="77500" lnSpcReduction="20000"/>
          </a:bodyPr>
          <a:lstStyle/>
          <a:p>
            <a:r>
              <a:rPr lang="en-IN" sz="1800" dirty="0"/>
              <a:t>Highest average dissimilarity is for ‘b’</a:t>
            </a:r>
          </a:p>
          <a:p>
            <a:r>
              <a:rPr lang="en-IN" sz="1800" dirty="0"/>
              <a:t>C1= {</a:t>
            </a:r>
            <a:r>
              <a:rPr lang="en-IN" sz="1800" dirty="0" err="1"/>
              <a:t>a,c,d,e</a:t>
            </a:r>
            <a:r>
              <a:rPr lang="en-IN" sz="1800" dirty="0"/>
              <a:t>} , C2 = {b}</a:t>
            </a:r>
          </a:p>
          <a:p>
            <a:r>
              <a:rPr lang="en-IN" sz="1800" dirty="0"/>
              <a:t>After placing an element into another cluster </a:t>
            </a:r>
            <a:r>
              <a:rPr lang="en-IN" sz="1800" dirty="0">
                <a:solidFill>
                  <a:srgbClr val="FF0000"/>
                </a:solidFill>
              </a:rPr>
              <a:t>second iteration</a:t>
            </a:r>
            <a:r>
              <a:rPr lang="en-IN" sz="1800" dirty="0"/>
              <a:t> starts</a:t>
            </a:r>
          </a:p>
          <a:p>
            <a:r>
              <a:rPr lang="en-IN" sz="1800" dirty="0"/>
              <a:t>D(a) = 1/3*(d(</a:t>
            </a:r>
            <a:r>
              <a:rPr lang="en-IN" sz="1800" dirty="0" err="1"/>
              <a:t>a,c</a:t>
            </a:r>
            <a:r>
              <a:rPr lang="en-IN" sz="1800" dirty="0"/>
              <a:t>)+d(</a:t>
            </a:r>
            <a:r>
              <a:rPr lang="en-IN" sz="1800" dirty="0" err="1"/>
              <a:t>a,d</a:t>
            </a:r>
            <a:r>
              <a:rPr lang="en-IN" sz="1800" dirty="0"/>
              <a:t>)+d(</a:t>
            </a:r>
            <a:r>
              <a:rPr lang="en-IN" sz="1800" dirty="0" err="1"/>
              <a:t>a,e</a:t>
            </a:r>
            <a:r>
              <a:rPr lang="en-IN" sz="1800" dirty="0"/>
              <a:t>)) – 1/1(d(</a:t>
            </a:r>
            <a:r>
              <a:rPr lang="en-IN" sz="1800" dirty="0" err="1"/>
              <a:t>a,b</a:t>
            </a:r>
            <a:r>
              <a:rPr lang="en-IN" sz="1800" dirty="0"/>
              <a:t>)) </a:t>
            </a:r>
          </a:p>
          <a:p>
            <a:pPr marL="0" indent="0">
              <a:buNone/>
            </a:pPr>
            <a:r>
              <a:rPr lang="en-IN" sz="1800" dirty="0"/>
              <a:t>              =  1/3( 3 + 6 + 11) – 9 = 20/3 – 9 = -2.33</a:t>
            </a:r>
          </a:p>
          <a:p>
            <a:pPr marL="0" indent="0">
              <a:buNone/>
            </a:pPr>
            <a:r>
              <a:rPr lang="en-IN" sz="1800" dirty="0"/>
              <a:t>Calculate D(c), D(d), D(e) take the </a:t>
            </a:r>
            <a:r>
              <a:rPr lang="en-IN" sz="1800" dirty="0">
                <a:solidFill>
                  <a:srgbClr val="FF0000"/>
                </a:solidFill>
              </a:rPr>
              <a:t>largest D &gt; 0 </a:t>
            </a:r>
            <a:r>
              <a:rPr lang="en-IN" sz="1800" dirty="0"/>
              <a:t>place that into C2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C1 = {</a:t>
            </a:r>
            <a:r>
              <a:rPr lang="en-IN" sz="1800" dirty="0" err="1"/>
              <a:t>a,c,e</a:t>
            </a:r>
            <a:r>
              <a:rPr lang="en-IN" sz="1800" dirty="0"/>
              <a:t>} and C2 = {</a:t>
            </a:r>
            <a:r>
              <a:rPr lang="en-IN" sz="1800" dirty="0" err="1"/>
              <a:t>b,d</a:t>
            </a:r>
            <a:r>
              <a:rPr lang="en-IN" sz="1800" dirty="0"/>
              <a:t>}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Now to decide which cluster want to split, calculate </a:t>
            </a:r>
            <a:r>
              <a:rPr lang="en-IN" sz="1800" dirty="0">
                <a:solidFill>
                  <a:srgbClr val="FF0000"/>
                </a:solidFill>
              </a:rPr>
              <a:t>dissimilarity of clusters </a:t>
            </a:r>
            <a:r>
              <a:rPr lang="en-IN" sz="1800" dirty="0"/>
              <a:t>and proceed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D(C1) = max(3,6,11) = 11</a:t>
            </a:r>
          </a:p>
          <a:p>
            <a:pPr marL="0" indent="0">
              <a:buNone/>
            </a:pPr>
            <a:r>
              <a:rPr lang="en-IN" sz="1800" dirty="0"/>
              <a:t>D(C2) = max(5) = 5</a:t>
            </a:r>
          </a:p>
          <a:p>
            <a:pPr marL="0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sz="1800" dirty="0"/>
              <a:t>We will chose C1 to cluster again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27798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9848-9A69-489F-8D8E-C894C03EA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DBSCAN – density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81CA-B6D8-4D50-AE86-57731B0D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Why DBSCAN ?</a:t>
            </a:r>
          </a:p>
          <a:p>
            <a:pPr marL="0" indent="0">
              <a:buNone/>
            </a:pPr>
            <a:r>
              <a:rPr lang="en-IN" sz="2400" dirty="0"/>
              <a:t>To cluster </a:t>
            </a:r>
            <a:r>
              <a:rPr lang="en-IN" sz="2400" dirty="0">
                <a:solidFill>
                  <a:srgbClr val="FF0000"/>
                </a:solidFill>
              </a:rPr>
              <a:t>non spherical </a:t>
            </a:r>
            <a:r>
              <a:rPr lang="en-IN" sz="2400" dirty="0"/>
              <a:t>or non well separated data points</a:t>
            </a:r>
          </a:p>
        </p:txBody>
      </p:sp>
      <p:pic>
        <p:nvPicPr>
          <p:cNvPr id="5" name="Picture 4" descr="A picture containing text, flower&#10;&#10;Description automatically generated">
            <a:extLst>
              <a:ext uri="{FF2B5EF4-FFF2-40B4-BE49-F238E27FC236}">
                <a16:creationId xmlns:a16="http://schemas.microsoft.com/office/drawing/2014/main" id="{7A59D3A9-FDA3-4B19-A510-62A1916F8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42" y="2476369"/>
            <a:ext cx="4014553" cy="24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2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9F48-E1C4-49CA-A129-ED14E3E7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BD983-DF79-4938-93F5-D6D699F4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Requires two parameter </a:t>
            </a:r>
            <a:r>
              <a:rPr lang="en-IN" sz="2000" dirty="0">
                <a:solidFill>
                  <a:srgbClr val="FF0000"/>
                </a:solidFill>
              </a:rPr>
              <a:t>eps, </a:t>
            </a:r>
            <a:r>
              <a:rPr lang="en-IN" sz="2000" dirty="0" err="1">
                <a:solidFill>
                  <a:srgbClr val="FF0000"/>
                </a:solidFill>
              </a:rPr>
              <a:t>minpts</a:t>
            </a:r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>
                <a:solidFill>
                  <a:srgbClr val="FF0000"/>
                </a:solidFill>
              </a:rPr>
              <a:t>eps</a:t>
            </a:r>
            <a:r>
              <a:rPr lang="en-IN" sz="2000" dirty="0"/>
              <a:t> – define </a:t>
            </a:r>
            <a:r>
              <a:rPr lang="en-IN" sz="2000" dirty="0">
                <a:solidFill>
                  <a:srgbClr val="FF0000"/>
                </a:solidFill>
              </a:rPr>
              <a:t>neighbourhood</a:t>
            </a:r>
            <a:r>
              <a:rPr lang="en-IN" sz="2000" dirty="0"/>
              <a:t> around a point, </a:t>
            </a:r>
            <a:r>
              <a:rPr lang="en-IN" sz="2000" dirty="0">
                <a:solidFill>
                  <a:srgbClr val="FF0000"/>
                </a:solidFill>
              </a:rPr>
              <a:t>distance b/w points &lt;= eps </a:t>
            </a:r>
            <a:r>
              <a:rPr lang="en-IN" sz="2000" dirty="0"/>
              <a:t>: </a:t>
            </a:r>
            <a:r>
              <a:rPr lang="en-IN" sz="2000" dirty="0">
                <a:solidFill>
                  <a:srgbClr val="FF0000"/>
                </a:solidFill>
              </a:rPr>
              <a:t>neighbours</a:t>
            </a:r>
          </a:p>
          <a:p>
            <a:r>
              <a:rPr lang="en-IN" sz="2000" dirty="0"/>
              <a:t>Determining </a:t>
            </a:r>
            <a:r>
              <a:rPr lang="en-IN" sz="2000" dirty="0">
                <a:solidFill>
                  <a:srgbClr val="FF0000"/>
                </a:solidFill>
              </a:rPr>
              <a:t>eps</a:t>
            </a:r>
            <a:r>
              <a:rPr lang="en-IN" sz="2000" dirty="0"/>
              <a:t> ?</a:t>
            </a:r>
          </a:p>
          <a:p>
            <a:pPr marL="0" indent="0">
              <a:buNone/>
            </a:pPr>
            <a:r>
              <a:rPr lang="en-IN" sz="2000" dirty="0"/>
              <a:t>If </a:t>
            </a:r>
            <a:r>
              <a:rPr lang="en-IN" sz="2000" dirty="0">
                <a:solidFill>
                  <a:srgbClr val="FF0000"/>
                </a:solidFill>
              </a:rPr>
              <a:t>eps</a:t>
            </a:r>
            <a:r>
              <a:rPr lang="en-IN" sz="2000" dirty="0"/>
              <a:t> is small then large part of data -&gt; </a:t>
            </a:r>
            <a:r>
              <a:rPr lang="en-IN" sz="2000" dirty="0">
                <a:solidFill>
                  <a:srgbClr val="FF0000"/>
                </a:solidFill>
              </a:rPr>
              <a:t>outliers</a:t>
            </a:r>
          </a:p>
          <a:p>
            <a:pPr marL="0" indent="0">
              <a:buNone/>
            </a:pPr>
            <a:r>
              <a:rPr lang="en-IN" sz="2000" dirty="0"/>
              <a:t>If </a:t>
            </a:r>
            <a:r>
              <a:rPr lang="en-IN" sz="2000" dirty="0">
                <a:solidFill>
                  <a:srgbClr val="FF0000"/>
                </a:solidFill>
              </a:rPr>
              <a:t>eps</a:t>
            </a:r>
            <a:r>
              <a:rPr lang="en-IN" sz="2000" dirty="0"/>
              <a:t> is large then large part of data -&gt; will in same cluster</a:t>
            </a:r>
          </a:p>
          <a:p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rgbClr val="FF0000"/>
                </a:solidFill>
              </a:rPr>
              <a:t> – minimum</a:t>
            </a:r>
            <a:r>
              <a:rPr lang="en-IN" sz="2000" dirty="0">
                <a:solidFill>
                  <a:schemeClr val="tx1"/>
                </a:solidFill>
              </a:rPr>
              <a:t> no. of points within </a:t>
            </a:r>
            <a:r>
              <a:rPr lang="en-IN" sz="2000" dirty="0">
                <a:solidFill>
                  <a:srgbClr val="FF0000"/>
                </a:solidFill>
              </a:rPr>
              <a:t>eps</a:t>
            </a:r>
            <a:r>
              <a:rPr lang="en-IN" sz="2000" dirty="0">
                <a:solidFill>
                  <a:schemeClr val="tx1"/>
                </a:solidFill>
              </a:rPr>
              <a:t> radius</a:t>
            </a:r>
          </a:p>
          <a:p>
            <a:pPr marL="0" indent="0">
              <a:buNone/>
            </a:pPr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chemeClr val="tx1"/>
                </a:solidFill>
              </a:rPr>
              <a:t> = D + 1 where D is </a:t>
            </a:r>
            <a:r>
              <a:rPr lang="en-IN" sz="2000" dirty="0">
                <a:solidFill>
                  <a:srgbClr val="FF0000"/>
                </a:solidFill>
              </a:rPr>
              <a:t>dimension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Minimum value of </a:t>
            </a:r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chemeClr val="tx1"/>
                </a:solidFill>
              </a:rPr>
              <a:t>  must be </a:t>
            </a:r>
            <a:r>
              <a:rPr lang="en-IN" sz="2000" dirty="0" err="1">
                <a:solidFill>
                  <a:srgbClr val="FF0000"/>
                </a:solidFill>
              </a:rPr>
              <a:t>atleast</a:t>
            </a:r>
            <a:r>
              <a:rPr lang="en-IN" sz="2000" dirty="0">
                <a:solidFill>
                  <a:srgbClr val="FF0000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153971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6AC3-09E6-495F-A544-43373EA3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data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BA26-67CB-4317-9ABA-6CB2BEC7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953" y="1131886"/>
            <a:ext cx="6304935" cy="3420136"/>
          </a:xfrm>
        </p:spPr>
        <p:txBody>
          <a:bodyPr>
            <a:normAutofit/>
          </a:bodyPr>
          <a:lstStyle/>
          <a:p>
            <a:r>
              <a:rPr lang="en-IN" sz="2000" dirty="0"/>
              <a:t>Three types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Core point </a:t>
            </a:r>
            <a:r>
              <a:rPr lang="en-IN" sz="2000" dirty="0"/>
              <a:t>: if it has </a:t>
            </a:r>
            <a:r>
              <a:rPr lang="en-IN" sz="2000" dirty="0">
                <a:solidFill>
                  <a:srgbClr val="FF0000"/>
                </a:solidFill>
              </a:rPr>
              <a:t>more</a:t>
            </a:r>
            <a:r>
              <a:rPr lang="en-IN" sz="2000" dirty="0"/>
              <a:t> than </a:t>
            </a:r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points within </a:t>
            </a:r>
            <a:r>
              <a:rPr lang="en-IN" sz="2000" dirty="0">
                <a:solidFill>
                  <a:srgbClr val="FF0000"/>
                </a:solidFill>
              </a:rPr>
              <a:t>eps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Border point </a:t>
            </a:r>
            <a:r>
              <a:rPr lang="en-IN" sz="2000" dirty="0">
                <a:solidFill>
                  <a:srgbClr val="FF0000"/>
                </a:solidFill>
              </a:rPr>
              <a:t>: less</a:t>
            </a:r>
            <a:r>
              <a:rPr lang="en-IN" sz="2000" dirty="0">
                <a:solidFill>
                  <a:schemeClr val="tx1"/>
                </a:solidFill>
              </a:rPr>
              <a:t> than </a:t>
            </a:r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chemeClr val="tx1"/>
                </a:solidFill>
              </a:rPr>
              <a:t> points within </a:t>
            </a:r>
            <a:r>
              <a:rPr lang="en-IN" sz="2000" dirty="0">
                <a:solidFill>
                  <a:srgbClr val="FF0000"/>
                </a:solidFill>
              </a:rPr>
              <a:t>eps </a:t>
            </a:r>
            <a:r>
              <a:rPr lang="en-IN" sz="2000" dirty="0">
                <a:solidFill>
                  <a:schemeClr val="tx1"/>
                </a:solidFill>
              </a:rPr>
              <a:t>but it’s in </a:t>
            </a:r>
            <a:r>
              <a:rPr lang="en-IN" sz="2000" dirty="0">
                <a:solidFill>
                  <a:srgbClr val="FF0000"/>
                </a:solidFill>
              </a:rPr>
              <a:t>neighbourhood</a:t>
            </a:r>
            <a:r>
              <a:rPr lang="en-IN" sz="2000" dirty="0">
                <a:solidFill>
                  <a:schemeClr val="tx1"/>
                </a:solidFill>
              </a:rPr>
              <a:t> of a </a:t>
            </a:r>
            <a:r>
              <a:rPr lang="en-IN" sz="2000" dirty="0">
                <a:solidFill>
                  <a:srgbClr val="FF0000"/>
                </a:solidFill>
              </a:rPr>
              <a:t>core</a:t>
            </a:r>
            <a:r>
              <a:rPr lang="en-IN" sz="2000" dirty="0">
                <a:solidFill>
                  <a:schemeClr val="tx1"/>
                </a:solidFill>
              </a:rPr>
              <a:t> point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Noise</a:t>
            </a:r>
            <a:r>
              <a:rPr lang="en-IN" sz="2000" dirty="0">
                <a:solidFill>
                  <a:schemeClr val="tx1"/>
                </a:solidFill>
              </a:rPr>
              <a:t> or </a:t>
            </a:r>
            <a:r>
              <a:rPr lang="en-IN" sz="2000" b="1" dirty="0">
                <a:solidFill>
                  <a:schemeClr val="tx1"/>
                </a:solidFill>
              </a:rPr>
              <a:t>outlier</a:t>
            </a:r>
            <a:r>
              <a:rPr lang="en-IN" sz="2000" dirty="0">
                <a:solidFill>
                  <a:srgbClr val="FF0000"/>
                </a:solidFill>
              </a:rPr>
              <a:t> : </a:t>
            </a:r>
            <a:r>
              <a:rPr lang="en-IN" sz="2000" dirty="0">
                <a:solidFill>
                  <a:schemeClr val="tx1"/>
                </a:solidFill>
              </a:rPr>
              <a:t>other than </a:t>
            </a:r>
            <a:r>
              <a:rPr lang="en-IN" sz="2000" dirty="0">
                <a:solidFill>
                  <a:srgbClr val="FF0000"/>
                </a:solidFill>
              </a:rPr>
              <a:t>core point </a:t>
            </a:r>
            <a:r>
              <a:rPr lang="en-IN" sz="2000" dirty="0">
                <a:solidFill>
                  <a:schemeClr val="tx1"/>
                </a:solidFill>
              </a:rPr>
              <a:t>and</a:t>
            </a:r>
            <a:r>
              <a:rPr lang="en-IN" sz="2000" dirty="0">
                <a:solidFill>
                  <a:srgbClr val="FF0000"/>
                </a:solidFill>
              </a:rPr>
              <a:t> border point</a:t>
            </a:r>
          </a:p>
          <a:p>
            <a:pPr marL="0" indent="0">
              <a:buNone/>
            </a:pP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1F554887-DD1B-44B0-8185-FFC195B5A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14" y="3102129"/>
            <a:ext cx="2834764" cy="18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2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9B2C-178B-4FA8-B220-DE30A7F6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7C607-A07E-403C-ACFA-A8B5469DE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1800" dirty="0"/>
              <a:t>Find all </a:t>
            </a:r>
            <a:r>
              <a:rPr lang="en-IN" sz="1800" dirty="0">
                <a:solidFill>
                  <a:srgbClr val="FF0000"/>
                </a:solidFill>
              </a:rPr>
              <a:t>neighbours</a:t>
            </a:r>
            <a:r>
              <a:rPr lang="en-IN" sz="1800" dirty="0"/>
              <a:t> within </a:t>
            </a:r>
            <a:r>
              <a:rPr lang="en-IN" sz="1800" dirty="0">
                <a:solidFill>
                  <a:srgbClr val="FF0000"/>
                </a:solidFill>
              </a:rPr>
              <a:t>eps</a:t>
            </a:r>
            <a:r>
              <a:rPr lang="en-IN" sz="1800" dirty="0"/>
              <a:t> and find </a:t>
            </a:r>
            <a:r>
              <a:rPr lang="en-IN" sz="1800" dirty="0">
                <a:solidFill>
                  <a:srgbClr val="FF0000"/>
                </a:solidFill>
              </a:rPr>
              <a:t>core</a:t>
            </a:r>
            <a:r>
              <a:rPr lang="en-IN" sz="1800" dirty="0"/>
              <a:t> within them</a:t>
            </a:r>
          </a:p>
          <a:p>
            <a:r>
              <a:rPr lang="en-IN" sz="1800" dirty="0"/>
              <a:t>For each </a:t>
            </a:r>
            <a:r>
              <a:rPr lang="en-IN" sz="1800" dirty="0">
                <a:solidFill>
                  <a:srgbClr val="FF0000"/>
                </a:solidFill>
              </a:rPr>
              <a:t>core</a:t>
            </a:r>
            <a:r>
              <a:rPr lang="en-IN" sz="1800" dirty="0"/>
              <a:t> if it’s not assigned to cluster create a new cluster and assign</a:t>
            </a:r>
          </a:p>
          <a:p>
            <a:r>
              <a:rPr lang="en-IN" sz="1800" dirty="0"/>
              <a:t>Recursively find all </a:t>
            </a:r>
            <a:r>
              <a:rPr lang="en-IN" sz="1800" dirty="0">
                <a:solidFill>
                  <a:srgbClr val="FF0000"/>
                </a:solidFill>
              </a:rPr>
              <a:t>density connected </a:t>
            </a:r>
            <a:r>
              <a:rPr lang="en-IN" sz="1800" dirty="0"/>
              <a:t>point and assign them to same cluster of </a:t>
            </a:r>
            <a:r>
              <a:rPr lang="en-IN" sz="1800" dirty="0">
                <a:solidFill>
                  <a:srgbClr val="FF0000"/>
                </a:solidFill>
              </a:rPr>
              <a:t>core</a:t>
            </a:r>
          </a:p>
          <a:p>
            <a:r>
              <a:rPr lang="en-IN" sz="1800" dirty="0"/>
              <a:t>Iterate through remaining unvisited points, the points do not belong to any cluster are </a:t>
            </a:r>
            <a:r>
              <a:rPr lang="en-IN" sz="1800" dirty="0">
                <a:solidFill>
                  <a:srgbClr val="FF0000"/>
                </a:solidFill>
              </a:rPr>
              <a:t>noise</a:t>
            </a:r>
          </a:p>
          <a:p>
            <a:pPr marL="0" indent="0">
              <a:buNone/>
            </a:pPr>
            <a:r>
              <a:rPr lang="en-IN" sz="2000" b="1" dirty="0">
                <a:solidFill>
                  <a:schemeClr val="tx1"/>
                </a:solidFill>
              </a:rPr>
              <a:t>Density connected point </a:t>
            </a:r>
            <a:r>
              <a:rPr lang="en-IN" sz="2000" dirty="0">
                <a:solidFill>
                  <a:schemeClr val="tx1"/>
                </a:solidFill>
              </a:rPr>
              <a:t>: 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/>
                </a:solidFill>
              </a:rPr>
              <a:t>If </a:t>
            </a:r>
            <a:r>
              <a:rPr lang="en-IN" sz="2000" dirty="0" err="1">
                <a:solidFill>
                  <a:srgbClr val="FF0000"/>
                </a:solidFill>
              </a:rPr>
              <a:t>a,b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are said to be density connected only if there exist a point </a:t>
            </a:r>
            <a:r>
              <a:rPr lang="en-IN" sz="2000" dirty="0">
                <a:solidFill>
                  <a:srgbClr val="FF0000"/>
                </a:solidFill>
              </a:rPr>
              <a:t>c</a:t>
            </a:r>
            <a:r>
              <a:rPr lang="en-IN" sz="2000" dirty="0">
                <a:solidFill>
                  <a:schemeClr val="tx1"/>
                </a:solidFill>
              </a:rPr>
              <a:t> which has </a:t>
            </a:r>
            <a:r>
              <a:rPr lang="en-IN" sz="2000" dirty="0" err="1">
                <a:solidFill>
                  <a:srgbClr val="FF0000"/>
                </a:solidFill>
              </a:rPr>
              <a:t>minpts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and both </a:t>
            </a:r>
            <a:r>
              <a:rPr lang="en-IN" sz="2000" dirty="0">
                <a:solidFill>
                  <a:srgbClr val="FF0000"/>
                </a:solidFill>
              </a:rPr>
              <a:t>a</a:t>
            </a:r>
            <a:r>
              <a:rPr lang="en-IN" sz="2000" dirty="0">
                <a:solidFill>
                  <a:schemeClr val="tx1"/>
                </a:solidFill>
              </a:rPr>
              <a:t> and </a:t>
            </a:r>
            <a:r>
              <a:rPr lang="en-IN" sz="2000" dirty="0">
                <a:solidFill>
                  <a:srgbClr val="FF0000"/>
                </a:solidFill>
              </a:rPr>
              <a:t>b</a:t>
            </a:r>
            <a:r>
              <a:rPr lang="en-IN" sz="2000" dirty="0">
                <a:solidFill>
                  <a:schemeClr val="tx1"/>
                </a:solidFill>
              </a:rPr>
              <a:t> are in eps distance of </a:t>
            </a:r>
            <a:r>
              <a:rPr lang="en-IN" sz="20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9770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8DF09-4EAD-4D87-A340-A2FE0E6C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Here we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219AD-5745-4CF1-82B0-6D7866C59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We can classify our ML into 4 main categories</a:t>
            </a:r>
          </a:p>
          <a:p>
            <a:pPr marL="514350" indent="-514350">
              <a:buAutoNum type="arabicPeriod"/>
            </a:pPr>
            <a:r>
              <a:rPr lang="en-IN" dirty="0"/>
              <a:t>Supervised learning</a:t>
            </a:r>
          </a:p>
          <a:p>
            <a:pPr marL="514350" indent="-514350">
              <a:buAutoNum type="arabicPeriod"/>
            </a:pPr>
            <a:r>
              <a:rPr lang="en-IN" dirty="0"/>
              <a:t>Unsupervised learning</a:t>
            </a:r>
          </a:p>
          <a:p>
            <a:pPr marL="514350" indent="-514350">
              <a:buAutoNum type="arabicPeriod"/>
            </a:pPr>
            <a:r>
              <a:rPr lang="en-IN" dirty="0"/>
              <a:t>Semi-supervised learning</a:t>
            </a:r>
          </a:p>
          <a:p>
            <a:pPr marL="514350" indent="-514350">
              <a:buAutoNum type="arabicPeriod"/>
            </a:pPr>
            <a:r>
              <a:rPr lang="en-IN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12835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23D1-018A-4C22-B6E0-F6B1DAD4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8308D4A-AA4E-4743-A0A8-1EAF13246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90" y="1245928"/>
            <a:ext cx="4032355" cy="2321731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F5F32E6-6128-4D43-8063-643E34C2D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1"/>
          <a:stretch/>
        </p:blipFill>
        <p:spPr>
          <a:xfrm>
            <a:off x="2183332" y="1245928"/>
            <a:ext cx="3617861" cy="2534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D178C-C46C-4712-9DF2-41E33F395A64}"/>
              </a:ext>
            </a:extLst>
          </p:cNvPr>
          <p:cNvSpPr txBox="1"/>
          <p:nvPr/>
        </p:nvSpPr>
        <p:spPr>
          <a:xfrm>
            <a:off x="2106507" y="3928533"/>
            <a:ext cx="543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https://www.naftaliharris.com/blog/visualizing-dbscan-clustering/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21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167F-BA68-4D34-9886-87B1D9D3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Hmm, Are these terms seems complex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28631-FC89-4877-A6A3-F207C27D2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Don’t worry we will go one by one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8C12A238-C532-4E9B-80B6-4944B31DCC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00" y="2332799"/>
            <a:ext cx="1936800" cy="14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8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94D8-482E-4C30-BAAB-06493EE2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DDD28-E701-4B0A-8D5C-A3C866C6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Without a teacher how we could come up here ?</a:t>
            </a:r>
          </a:p>
          <a:p>
            <a:pPr marL="0" indent="0">
              <a:buNone/>
            </a:pPr>
            <a:r>
              <a:rPr lang="en-IN" dirty="0"/>
              <a:t>Yes, supervised learning is nothing but it’s like a teacher teaching you something.</a:t>
            </a:r>
          </a:p>
          <a:p>
            <a:pPr marL="0" indent="0">
              <a:buNone/>
            </a:pPr>
            <a:r>
              <a:rPr lang="en-IN" dirty="0"/>
              <a:t>We have some input data with corresponding output and then we ask machine to learn from it.</a:t>
            </a:r>
          </a:p>
        </p:txBody>
      </p:sp>
    </p:spTree>
    <p:extLst>
      <p:ext uri="{BB962C8B-B14F-4D97-AF65-F5344CB8AC3E}">
        <p14:creationId xmlns:p14="http://schemas.microsoft.com/office/powerpoint/2010/main" val="1350270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2744</Words>
  <Application>Microsoft Office PowerPoint</Application>
  <PresentationFormat>On-screen Show (16:9)</PresentationFormat>
  <Paragraphs>471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Roboto</vt:lpstr>
      <vt:lpstr>Office Theme</vt:lpstr>
      <vt:lpstr>Introduction To      Machine Learning</vt:lpstr>
      <vt:lpstr>Contents</vt:lpstr>
      <vt:lpstr>Machine Learning – An art of intelligence</vt:lpstr>
      <vt:lpstr>Confusion – Oh how it’s work  ?</vt:lpstr>
      <vt:lpstr>Don’t worry here is the answer</vt:lpstr>
      <vt:lpstr>Ohho, Then what you mean by learning ? </vt:lpstr>
      <vt:lpstr>Here we go</vt:lpstr>
      <vt:lpstr>Hmm, Are these terms seems complex ?</vt:lpstr>
      <vt:lpstr>Supervised Learning</vt:lpstr>
      <vt:lpstr>Basket of Fruits !</vt:lpstr>
      <vt:lpstr>So what’s the conclusion ?</vt:lpstr>
      <vt:lpstr>Categories of Supervised learning</vt:lpstr>
      <vt:lpstr>Classification</vt:lpstr>
      <vt:lpstr>Types of classification</vt:lpstr>
      <vt:lpstr>Classification Algorithms</vt:lpstr>
      <vt:lpstr>K-nearest neighbor</vt:lpstr>
      <vt:lpstr>How it works ?</vt:lpstr>
      <vt:lpstr>Based on distance calculation</vt:lpstr>
      <vt:lpstr>Ohho What’s the distance calculation ?</vt:lpstr>
      <vt:lpstr>Ohho What’s the distance calculation ?</vt:lpstr>
      <vt:lpstr>An example with Euclidean</vt:lpstr>
      <vt:lpstr>Pros ad Cons</vt:lpstr>
      <vt:lpstr>Naïve Bayes Algorithm</vt:lpstr>
      <vt:lpstr>An example</vt:lpstr>
      <vt:lpstr>An example</vt:lpstr>
      <vt:lpstr>An example</vt:lpstr>
      <vt:lpstr>Problem with Bayes</vt:lpstr>
      <vt:lpstr>Decision Tree</vt:lpstr>
      <vt:lpstr>Which attribute is best ?</vt:lpstr>
      <vt:lpstr>Information gain</vt:lpstr>
      <vt:lpstr>Attribute selection</vt:lpstr>
      <vt:lpstr>So much calculations </vt:lpstr>
      <vt:lpstr>Problems with Decision Tree</vt:lpstr>
      <vt:lpstr>But how it happens ?</vt:lpstr>
      <vt:lpstr>Is there any solution ?</vt:lpstr>
      <vt:lpstr>Support Vector Machines</vt:lpstr>
      <vt:lpstr>SVM</vt:lpstr>
      <vt:lpstr>What is the best hyperplane ?</vt:lpstr>
      <vt:lpstr>Random Forest</vt:lpstr>
      <vt:lpstr>Basic Idea</vt:lpstr>
      <vt:lpstr>Regression</vt:lpstr>
      <vt:lpstr>Old mathematical equation!</vt:lpstr>
      <vt:lpstr>How it works ?</vt:lpstr>
      <vt:lpstr>Concept of Root Mean Square Error</vt:lpstr>
      <vt:lpstr>Recap</vt:lpstr>
      <vt:lpstr>Unsupervised Learning</vt:lpstr>
      <vt:lpstr>Unsupervised learning in real world</vt:lpstr>
      <vt:lpstr>Clustering</vt:lpstr>
      <vt:lpstr>K Means – Simplest one !</vt:lpstr>
      <vt:lpstr>How it works ?</vt:lpstr>
      <vt:lpstr>Let’s do it </vt:lpstr>
      <vt:lpstr>Calculations</vt:lpstr>
      <vt:lpstr>Recalculating centres</vt:lpstr>
      <vt:lpstr>Points to remember</vt:lpstr>
      <vt:lpstr>Hierarchical Clustering</vt:lpstr>
      <vt:lpstr>Working principle</vt:lpstr>
      <vt:lpstr>Types of hierarchy</vt:lpstr>
      <vt:lpstr>More details about agglomerative</vt:lpstr>
      <vt:lpstr>How to handle non numeric data </vt:lpstr>
      <vt:lpstr>Distance between clusters</vt:lpstr>
      <vt:lpstr>Let’s go with an example</vt:lpstr>
      <vt:lpstr>Updated distances</vt:lpstr>
      <vt:lpstr>Divisive clustering</vt:lpstr>
      <vt:lpstr>Example</vt:lpstr>
      <vt:lpstr>Continue..</vt:lpstr>
      <vt:lpstr>DBSCAN – density based</vt:lpstr>
      <vt:lpstr>Working</vt:lpstr>
      <vt:lpstr>Types of data points</vt:lpstr>
      <vt:lpstr>Algorithm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2020-07-27T03:31:31Z</dcterms:modified>
</cp:coreProperties>
</file>